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6"/>
  </p:notesMasterIdLst>
  <p:sldIdLst>
    <p:sldId id="256" r:id="rId2"/>
    <p:sldId id="267" r:id="rId3"/>
    <p:sldId id="273" r:id="rId4"/>
    <p:sldId id="274" r:id="rId5"/>
    <p:sldId id="275" r:id="rId6"/>
    <p:sldId id="276" r:id="rId7"/>
    <p:sldId id="277" r:id="rId8"/>
    <p:sldId id="278" r:id="rId9"/>
    <p:sldId id="280" r:id="rId10"/>
    <p:sldId id="281" r:id="rId11"/>
    <p:sldId id="282" r:id="rId12"/>
    <p:sldId id="283" r:id="rId13"/>
    <p:sldId id="284" r:id="rId14"/>
    <p:sldId id="279" r:id="rId15"/>
    <p:sldId id="285" r:id="rId16"/>
    <p:sldId id="286" r:id="rId17"/>
    <p:sldId id="287" r:id="rId18"/>
    <p:sldId id="288" r:id="rId19"/>
    <p:sldId id="289" r:id="rId20"/>
    <p:sldId id="290" r:id="rId21"/>
    <p:sldId id="293" r:id="rId22"/>
    <p:sldId id="294" r:id="rId23"/>
    <p:sldId id="295" r:id="rId24"/>
    <p:sldId id="296" r:id="rId25"/>
    <p:sldId id="297" r:id="rId26"/>
    <p:sldId id="291" r:id="rId27"/>
    <p:sldId id="292" r:id="rId28"/>
    <p:sldId id="299" r:id="rId29"/>
    <p:sldId id="300" r:id="rId30"/>
    <p:sldId id="301" r:id="rId31"/>
    <p:sldId id="302" r:id="rId32"/>
    <p:sldId id="303" r:id="rId33"/>
    <p:sldId id="304" r:id="rId34"/>
    <p:sldId id="305" r:id="rId35"/>
    <p:sldId id="306" r:id="rId36"/>
    <p:sldId id="307" r:id="rId37"/>
    <p:sldId id="308" r:id="rId38"/>
    <p:sldId id="309" r:id="rId39"/>
    <p:sldId id="310" r:id="rId40"/>
    <p:sldId id="311" r:id="rId41"/>
    <p:sldId id="312" r:id="rId42"/>
    <p:sldId id="313" r:id="rId43"/>
    <p:sldId id="314" r:id="rId44"/>
    <p:sldId id="318" r:id="rId45"/>
    <p:sldId id="317" r:id="rId46"/>
    <p:sldId id="316" r:id="rId47"/>
    <p:sldId id="315" r:id="rId48"/>
    <p:sldId id="319" r:id="rId49"/>
    <p:sldId id="320" r:id="rId50"/>
    <p:sldId id="321" r:id="rId51"/>
    <p:sldId id="322" r:id="rId52"/>
    <p:sldId id="323" r:id="rId53"/>
    <p:sldId id="324" r:id="rId54"/>
    <p:sldId id="325" r:id="rId55"/>
    <p:sldId id="327" r:id="rId56"/>
    <p:sldId id="326" r:id="rId57"/>
    <p:sldId id="328" r:id="rId58"/>
    <p:sldId id="345" r:id="rId59"/>
    <p:sldId id="346" r:id="rId60"/>
    <p:sldId id="347" r:id="rId61"/>
    <p:sldId id="348" r:id="rId62"/>
    <p:sldId id="349" r:id="rId63"/>
    <p:sldId id="350" r:id="rId64"/>
    <p:sldId id="351" r:id="rId65"/>
    <p:sldId id="342" r:id="rId66"/>
    <p:sldId id="352" r:id="rId67"/>
    <p:sldId id="343" r:id="rId68"/>
    <p:sldId id="353" r:id="rId69"/>
    <p:sldId id="354" r:id="rId70"/>
    <p:sldId id="344" r:id="rId71"/>
    <p:sldId id="355" r:id="rId72"/>
    <p:sldId id="356" r:id="rId73"/>
    <p:sldId id="357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1" r:id="rId86"/>
    <p:sldId id="340" r:id="rId87"/>
    <p:sldId id="358" r:id="rId88"/>
    <p:sldId id="359" r:id="rId89"/>
    <p:sldId id="361" r:id="rId90"/>
    <p:sldId id="360" r:id="rId91"/>
    <p:sldId id="362" r:id="rId92"/>
    <p:sldId id="363" r:id="rId93"/>
    <p:sldId id="364" r:id="rId94"/>
    <p:sldId id="365" r:id="rId95"/>
    <p:sldId id="366" r:id="rId96"/>
    <p:sldId id="367" r:id="rId97"/>
    <p:sldId id="368" r:id="rId98"/>
    <p:sldId id="369" r:id="rId99"/>
    <p:sldId id="370" r:id="rId100"/>
    <p:sldId id="371" r:id="rId101"/>
    <p:sldId id="372" r:id="rId102"/>
    <p:sldId id="373" r:id="rId103"/>
    <p:sldId id="374" r:id="rId104"/>
    <p:sldId id="375" r:id="rId105"/>
    <p:sldId id="376" r:id="rId106"/>
    <p:sldId id="377" r:id="rId107"/>
    <p:sldId id="378" r:id="rId108"/>
    <p:sldId id="379" r:id="rId109"/>
    <p:sldId id="380" r:id="rId110"/>
    <p:sldId id="381" r:id="rId111"/>
    <p:sldId id="382" r:id="rId112"/>
    <p:sldId id="383" r:id="rId113"/>
    <p:sldId id="272" r:id="rId114"/>
    <p:sldId id="263" r:id="rId115"/>
  </p:sldIdLst>
  <p:sldSz cx="12192000" cy="6858000"/>
  <p:notesSz cx="6858000" cy="9144000"/>
  <p:embeddedFontLst>
    <p:embeddedFont>
      <p:font typeface="Arial Unicode MS" panose="020B0604020202020204" pitchFamily="34" charset="-128"/>
      <p:regular r:id="rId117"/>
    </p:embeddedFont>
    <p:embeddedFont>
      <p:font typeface="Cambria" panose="02040503050406030204" pitchFamily="18" charset="0"/>
      <p:regular r:id="rId118"/>
      <p:bold r:id="rId119"/>
      <p:italic r:id="rId120"/>
      <p:boldItalic r:id="rId121"/>
    </p:embeddedFont>
    <p:embeddedFont>
      <p:font typeface="Lato" panose="020F0502020204030203" pitchFamily="34" charset="0"/>
      <p:regular r:id="rId122"/>
      <p:bold r:id="rId123"/>
      <p:italic r:id="rId124"/>
      <p:boldItalic r:id="rId125"/>
    </p:embeddedFont>
    <p:embeddedFont>
      <p:font typeface="Lato Black" panose="020F0502020204030203" pitchFamily="34" charset="0"/>
      <p:bold r:id="rId126"/>
      <p:boldItalic r:id="rId1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8" roundtripDataSignature="AMtx7mh4VrLQLvjXUsQeVJWWu9hsLYoG6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72" autoAdjust="0"/>
    <p:restoredTop sz="84278" autoAdjust="0"/>
  </p:normalViewPr>
  <p:slideViewPr>
    <p:cSldViewPr snapToGrid="0">
      <p:cViewPr varScale="1">
        <p:scale>
          <a:sx n="99" d="100"/>
          <a:sy n="99" d="100"/>
        </p:scale>
        <p:origin x="1075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1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7.fntdata"/><Relationship Id="rId128" Type="http://customschemas.google.com/relationships/presentationmetadata" Target="meta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font" Target="fonts/font2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8.fntdata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font" Target="fonts/font3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4.fntdata"/><Relationship Id="rId125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5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157403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1B3BBAAE-DFB8-0B92-2128-AB3D826E0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0E8FBAA7-7D29-235D-8DD1-0B47863C58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1863D30A-4E62-BF59-21C8-41011AB07B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449235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160580F9-4F6D-4A7E-8D68-DB13EA1F2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CBFCE2AB-D5AB-DB54-579D-89BA03E7AB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24F6179A-A393-74B3-2D64-5C7FE5B97B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894839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4B1E3D9F-8082-9C9D-EEA0-DF98E4244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2233C59A-4F49-701A-E04D-A3721BD417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2B06DA3D-4BFA-2F75-06C3-88462A92D2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70372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9D12568A-0F4F-E22C-FCAA-7A9571A24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9B6A1F1B-AF53-6FD5-C205-1C75005B05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72E74145-1AEA-EA0D-368F-A7533B035B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555107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1945707B-A479-7E5D-DCA2-684E71AA4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399241C4-EA7B-6B30-3783-650A34ECB7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DF88B57E-98ED-125D-97E1-E294C8140D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284541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BF41A6B4-0718-8C06-58F9-73FC264F2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AFDCA53E-1BBA-5F48-8D04-898DAF2666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09DDA77D-CC24-810E-E0E4-5D30134709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129083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326FB747-CBC9-004B-7E95-90A22E060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6C74F047-D315-6607-BB86-DEFEF870D4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B621AD68-BFFF-D9EA-E4DB-E28C704914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3757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15906018-0917-E4D2-88EC-1EA6BEA8B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BFB2FE7C-20D2-E0DE-E127-D3977A5C3E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7B350D7F-4704-BEAC-9198-D85AC642DE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10912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612BAA2B-BBEC-DC25-4270-2668EA9A4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E7F492C6-BB65-D0F8-9260-88BDD55C96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01BB9875-F1AB-E2AD-A17C-B6612686B1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469209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E740C355-420F-7D11-4519-AA7EAF5CF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08BCA2A3-D6EC-B9F8-D69D-E891FBD867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0C3D60AE-E045-DC9E-DA17-3FF2C9F301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4221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117495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DF70552A-9158-7126-1FB5-5AF7578D2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0E16AC16-E735-E4D8-D8C6-279850084B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565A9003-2BD7-F0AA-0001-D02E9810F6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332184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180E514B-CF83-6FD2-6676-961AE6ECE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7ADEE218-7BBC-6DFE-390D-DCC6CCDD63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4D04EE26-8602-F588-3E49-3208136813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789615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10B67583-9B30-7367-19A8-EAA247C1E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A64F8924-1116-FF02-1F59-62F2EC1C27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4D7E7903-ADFC-897C-1451-A6CD2DBF59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102665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43729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7425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9297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22524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40919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02172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3493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06482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9968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82133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38419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04713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70666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385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9481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57884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20358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19411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11860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2585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15283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91205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5153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26616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9071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74092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62922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06344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18213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9345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0405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3670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43108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57738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42522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34093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60942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80690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48776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7450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95838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6929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9233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04057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84865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34045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469317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392012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883298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316531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434873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A998DE84-2F13-D502-EEBD-B1C1378FE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C894CC36-04F7-36D4-07E9-DAABAC6623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0676AA2D-DA6D-E368-2184-733751840D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333743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ED28384B-8EAD-EEDD-5CE9-4EA98EFCF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D01C2E4C-9632-3B21-32E9-4E24FA46C0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220580CF-3224-67A6-87CB-1EA33C8083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8994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457691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33BAD75E-DFA6-6F14-6B08-7905E60FF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7662EC4B-DFFE-F943-CC63-BD3C00C2DD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6292471D-94EF-6962-8000-EAF320B2DE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478755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86905310-C5EC-28F7-28AE-F6746E172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D1B9BF9B-BCAC-4CA9-D07B-808F4597B6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A679EC2A-11FE-4FD5-22A6-BFC299324A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141578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16D948C9-8020-E1D2-5C53-4F045C047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95EBF099-3D66-0C2E-C57A-868A1EBCBF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DC89202E-8182-4E31-15DE-C51DC46664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588718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F01F032F-8627-28E1-0F54-4E83C1C6D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0F168498-FA42-3E26-5D22-B1EC2FCB31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26538005-D41E-D52F-1E4F-87A6571247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764368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D723D6C4-724B-78C4-4D96-716C0F7C2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FD14D715-E690-E514-5071-45BC6ECE1E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5DC388CB-F51C-F807-45B4-2146EF94FB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172861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92CDBE77-F1F8-CCEF-3676-54AC323E3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0AB8BD8F-2B38-DF73-56B0-391B79F02D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B98B32AB-7319-8A2C-1468-FA9B1B471D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692094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7EBBE7EE-F22C-33D9-64F6-79E4DEFD5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C9AC3493-D88D-D02D-94DD-18CAD06C35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5B6CC2F1-B342-5771-3C6B-74B6896288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966756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3CCECED7-E03F-0C15-EFCE-9C419FA39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E9718A36-53B0-5353-02C6-BEBE1311E6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884921C2-DD58-EE3A-74E9-AC02BBAC15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738011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56BA5A7A-2445-DCBB-3402-166F21F55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640385BF-BB01-F48E-6226-7403B79FF2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B6F05208-6C89-64B3-AF38-D59407E905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873831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504B6225-D189-641D-CF67-498D06840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1174442E-FD1B-E0F7-223D-6C3C070A27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FDF25F51-E1AC-DF1E-0870-31D063D90A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5334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539072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8BF59CFC-2394-2748-2A7C-26A070146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18B620EF-DA74-56EF-72F5-10FE693701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6E200EEC-01D6-ECB3-E470-D80DBB49F6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285917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6E3C2492-EB68-C880-9B37-79C387154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BDB66550-0FE2-F8D4-105A-35F5649076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66C629B5-6DD0-5A68-7415-A206CE2DAF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386171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B359C289-04DC-BBDB-C647-D1D66EC6D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B1C3FA64-8C0D-458D-9C63-E261E9F545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116D51E6-C1E7-546E-6858-FA18D47541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972245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85792BFD-2A16-AC23-82AA-C6C399CB4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EB5BA76D-ECC4-3FD1-1F80-333F3514AD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A9B46A2D-E455-65B1-17B4-B9676D5AAE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742532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328935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620580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041370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414287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222662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113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02613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891343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239139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890480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601988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12637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367770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398814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33C1C5B8-53C5-8AB9-5333-02D8D3666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81A3CE36-F45F-29BD-C3C4-10D84283B5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2001CF00-2BF3-F4A5-5E40-2F87963806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694999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46643ACE-C5DD-91A6-463E-05FAC8660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2B6B8485-9782-A07B-E19B-0EEABD2CDE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73AD0D53-D19F-C8A4-92C0-B0B3F364C9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663832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1AB2F0E0-C065-8438-EE12-1B213DE2F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9DD4C03F-843C-6F2A-741C-8720D80429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7A98A03E-9150-F300-D892-04B473AD85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6956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721717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1C64D0B2-1DA2-D4EC-0E2E-52A22131B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00B2E872-F2F7-9512-FA17-F63FAE80BB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AA2CC6CD-5D47-16DB-90A6-3A08046FB0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406991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113D2AA0-DE8F-5542-FFC2-5F65B4B87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0BE3556D-7958-6D52-508E-BE8B7B5466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4B7A1A6F-9DEC-B4BF-CA45-9B43C826B6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225765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CD933FFA-93AA-16AB-B58B-4320EF23A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A972BDAA-6DCA-6F09-CEE3-479F635233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18EEFB78-698C-11C8-D106-3CE0978A78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77416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11BD7173-50AF-9030-AC6C-8516F6A94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9D1D22A4-036E-F02D-FA62-52148CD946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DEB56838-D25A-346A-8F3F-F8BE890A3E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550333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2E01CF59-DE6A-A38D-1392-149703FC8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DF360DA1-2C49-5FB2-654F-2729435A5F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209FEA21-CF36-5A86-E255-83C4DA2473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683042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CE3062A2-BE10-FCC3-1B38-CB617A217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9AE2454F-EB84-4641-1F9A-F05C472B63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CD25829E-1A02-B403-AA51-0D580756C2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063466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AE3B23F4-442D-E796-3A70-151429E59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5F1522D2-9175-4D87-A10F-EB70BAB30F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1DA4D9B6-4C3C-2613-52F2-FF821286D6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495400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32FC74CF-27E3-02DB-BD1C-D02E7A08C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E91DF682-98DB-1F6E-D871-CE60AC55E9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3EA6C392-7FCF-612F-5157-2743AAB5C2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038196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5CF14A63-2E8A-F323-1E92-C6E284010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0170A901-5413-9E92-6D3D-1C059C66C3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48B3A880-614B-6BDA-50CB-832540CC5E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213063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403889E9-E711-AA13-CE05-ED8E1381B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5F498E13-4EFC-DC90-8D77-430C782792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8CE4D4B6-62A5-F306-6F30-80EC0B783C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4366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10"/>
          <p:cNvPicPr preferRelativeResize="0"/>
          <p:nvPr/>
        </p:nvPicPr>
        <p:blipFill rotWithShape="1">
          <a:blip r:embed="rId2">
            <a:alphaModFix/>
          </a:blip>
          <a:srcRect r="-3333" b="87407"/>
          <a:stretch/>
        </p:blipFill>
        <p:spPr>
          <a:xfrm>
            <a:off x="0" y="0"/>
            <a:ext cx="12598400" cy="4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0"/>
          <p:cNvSpPr txBox="1">
            <a:spLocks noGrp="1"/>
          </p:cNvSpPr>
          <p:nvPr>
            <p:ph type="title"/>
          </p:nvPr>
        </p:nvSpPr>
        <p:spPr>
          <a:xfrm>
            <a:off x="1595351" y="2187196"/>
            <a:ext cx="9001297" cy="778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4E8C"/>
              </a:buClr>
              <a:buSzPts val="4400"/>
              <a:buFont typeface="Lato Black"/>
              <a:buNone/>
              <a:defRPr sz="4400"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" name="Google Shape;1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7885" y="210692"/>
            <a:ext cx="2496230" cy="101580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0"/>
          <p:cNvSpPr txBox="1"/>
          <p:nvPr/>
        </p:nvSpPr>
        <p:spPr>
          <a:xfrm>
            <a:off x="1595350" y="1017973"/>
            <a:ext cx="9144000" cy="778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lnSpcReduction="10000"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44E8C"/>
              </a:buClr>
              <a:buSzPts val="2000"/>
              <a:buFont typeface="Lato Black"/>
              <a:buNone/>
            </a:pPr>
            <a:r>
              <a:rPr lang="en-US" sz="2000" b="1" i="0" u="none" strike="noStrike" cap="none">
                <a:solidFill>
                  <a:srgbClr val="144E8C"/>
                </a:solidFill>
                <a:latin typeface="Lato Black"/>
                <a:ea typeface="Lato Black"/>
                <a:cs typeface="Lato Black"/>
                <a:sym typeface="Lato Black"/>
              </a:rPr>
              <a:t>ĐẠI HỌC QUỐC GIA THÀNH PHỐ HỒ CHÍ MINH</a:t>
            </a:r>
            <a:br>
              <a:rPr lang="en-US" sz="2000" b="1" i="0" u="none" strike="noStrike" cap="none">
                <a:solidFill>
                  <a:srgbClr val="144E8C"/>
                </a:solidFill>
                <a:latin typeface="Lato Black"/>
                <a:ea typeface="Lato Black"/>
                <a:cs typeface="Lato Black"/>
                <a:sym typeface="Lato Black"/>
              </a:rPr>
            </a:br>
            <a:r>
              <a:rPr lang="en-US" sz="2000" b="1" i="0" u="none" strike="noStrike" cap="none">
                <a:solidFill>
                  <a:srgbClr val="144E8C"/>
                </a:solidFill>
                <a:latin typeface="Lato Black"/>
                <a:ea typeface="Lato Black"/>
                <a:cs typeface="Lato Black"/>
                <a:sym typeface="Lato Black"/>
              </a:rPr>
              <a:t>TRƯỜNG ĐẠI HỌC KINH TẾ - LUẬT</a:t>
            </a:r>
            <a:endParaRPr/>
          </a:p>
        </p:txBody>
      </p:sp>
      <p:pic>
        <p:nvPicPr>
          <p:cNvPr id="2" name="Google Shape;16;p10">
            <a:extLst>
              <a:ext uri="{FF2B5EF4-FFF2-40B4-BE49-F238E27FC236}">
                <a16:creationId xmlns:a16="http://schemas.microsoft.com/office/drawing/2014/main" id="{82E224B9-FA65-EBD6-0AFF-4E9DB05EF1B8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43733" r="20925"/>
          <a:stretch>
            <a:fillRect/>
          </a:stretch>
        </p:blipFill>
        <p:spPr>
          <a:xfrm>
            <a:off x="0" y="3747752"/>
            <a:ext cx="7888310" cy="3110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2"/>
          <p:cNvSpPr txBox="1">
            <a:spLocks noGrp="1"/>
          </p:cNvSpPr>
          <p:nvPr>
            <p:ph type="title"/>
          </p:nvPr>
        </p:nvSpPr>
        <p:spPr>
          <a:xfrm>
            <a:off x="839788" y="659342"/>
            <a:ext cx="3932237" cy="1070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4E8C"/>
              </a:buClr>
              <a:buSzPts val="3200"/>
              <a:buFont typeface="Lato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33" name="Google Shape;33;p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34" name="Google Shape;34;p12"/>
          <p:cNvPicPr preferRelativeResize="0"/>
          <p:nvPr/>
        </p:nvPicPr>
        <p:blipFill rotWithShape="1">
          <a:blip r:embed="rId2">
            <a:alphaModFix/>
          </a:blip>
          <a:srcRect r="-3333" b="87407"/>
          <a:stretch/>
        </p:blipFill>
        <p:spPr>
          <a:xfrm flipH="1">
            <a:off x="-406400" y="-1"/>
            <a:ext cx="125984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12"/>
          <p:cNvPicPr preferRelativeResize="0"/>
          <p:nvPr/>
        </p:nvPicPr>
        <p:blipFill rotWithShape="1">
          <a:blip r:embed="rId3">
            <a:alphaModFix/>
          </a:blip>
          <a:srcRect l="15000" t="43307" r="32291" b="37052"/>
          <a:stretch/>
        </p:blipFill>
        <p:spPr>
          <a:xfrm>
            <a:off x="211666" y="6201820"/>
            <a:ext cx="3590248" cy="65618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2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 rotWithShape="1">
          <a:blip r:embed="rId2">
            <a:alphaModFix/>
          </a:blip>
          <a:srcRect r="-3333" b="87407"/>
          <a:stretch/>
        </p:blipFill>
        <p:spPr>
          <a:xfrm>
            <a:off x="0" y="0"/>
            <a:ext cx="125984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5306" y="-33086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838200" y="2581306"/>
            <a:ext cx="10515600" cy="156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4E8C"/>
              </a:buClr>
              <a:buSzPts val="9600"/>
              <a:buFont typeface="Lato Black"/>
              <a:buNone/>
              <a:defRPr sz="9600"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4" name="Google Shape;7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57944" y="330860"/>
            <a:ext cx="2890753" cy="1176347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/>
          <p:nvPr/>
        </p:nvSpPr>
        <p:spPr>
          <a:xfrm>
            <a:off x="2805445" y="1354975"/>
            <a:ext cx="6410498" cy="688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44E8C"/>
              </a:buClr>
              <a:buSzPts val="2000"/>
              <a:buFont typeface="Lato Black"/>
              <a:buNone/>
            </a:pPr>
            <a:r>
              <a:rPr lang="en-US" sz="2000" b="1" i="0" u="none" strike="noStrike" cap="none">
                <a:solidFill>
                  <a:srgbClr val="144E8C"/>
                </a:solidFill>
                <a:latin typeface="Lato Black"/>
                <a:ea typeface="Lato Black"/>
                <a:cs typeface="Lato Black"/>
                <a:sym typeface="Lato Black"/>
              </a:rPr>
              <a:t>ĐẠI HỌC QUỐC GIA THÀNH PHỐ HỒ CHÍ MINH</a:t>
            </a:r>
            <a:br>
              <a:rPr lang="en-US" sz="2000" b="1" i="0" u="none" strike="noStrike" cap="none">
                <a:solidFill>
                  <a:srgbClr val="144E8C"/>
                </a:solidFill>
                <a:latin typeface="Lato Black"/>
                <a:ea typeface="Lato Black"/>
                <a:cs typeface="Lato Black"/>
                <a:sym typeface="Lato Black"/>
              </a:rPr>
            </a:br>
            <a:r>
              <a:rPr lang="en-US" sz="2000" b="1" i="0" u="none" strike="noStrike" cap="none">
                <a:solidFill>
                  <a:srgbClr val="144E8C"/>
                </a:solidFill>
                <a:latin typeface="Lato Black"/>
                <a:ea typeface="Lato Black"/>
                <a:cs typeface="Lato Black"/>
                <a:sym typeface="Lato Black"/>
              </a:rPr>
              <a:t>TRƯỜNG ĐẠI HỌC KINH TẾ - LUẬT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839788" y="577547"/>
            <a:ext cx="3932237" cy="1292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4E8C"/>
              </a:buClr>
              <a:buSzPts val="3200"/>
              <a:buFont typeface="Lato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body" idx="2"/>
          </p:nvPr>
        </p:nvSpPr>
        <p:spPr>
          <a:xfrm>
            <a:off x="839788" y="2201630"/>
            <a:ext cx="3932237" cy="3667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80" name="Google Shape;80;p18"/>
          <p:cNvPicPr preferRelativeResize="0"/>
          <p:nvPr/>
        </p:nvPicPr>
        <p:blipFill rotWithShape="1">
          <a:blip r:embed="rId2">
            <a:alphaModFix/>
          </a:blip>
          <a:srcRect r="-3333" b="87407"/>
          <a:stretch/>
        </p:blipFill>
        <p:spPr>
          <a:xfrm flipH="1">
            <a:off x="-406400" y="-1"/>
            <a:ext cx="125984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8"/>
          <p:cNvPicPr preferRelativeResize="0"/>
          <p:nvPr/>
        </p:nvPicPr>
        <p:blipFill rotWithShape="1">
          <a:blip r:embed="rId3">
            <a:alphaModFix/>
          </a:blip>
          <a:srcRect l="24127" t="66898" r="25919" b="25925"/>
          <a:stretch/>
        </p:blipFill>
        <p:spPr>
          <a:xfrm>
            <a:off x="810734" y="1911095"/>
            <a:ext cx="2855494" cy="115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8"/>
          <p:cNvPicPr preferRelativeResize="0"/>
          <p:nvPr/>
        </p:nvPicPr>
        <p:blipFill rotWithShape="1">
          <a:blip r:embed="rId4">
            <a:alphaModFix/>
          </a:blip>
          <a:srcRect l="15000" t="43307" r="32291" b="37052"/>
          <a:stretch/>
        </p:blipFill>
        <p:spPr>
          <a:xfrm>
            <a:off x="211666" y="6160255"/>
            <a:ext cx="3590248" cy="65618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728132" y="6387798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3098799" y="6335940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ftr" idx="11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4E8C"/>
              </a:buClr>
              <a:buSzPts val="4400"/>
              <a:buFont typeface="Lato Black"/>
              <a:buNone/>
              <a:defRPr sz="4400" b="1" i="0" u="none" strike="noStrike" cap="none">
                <a:solidFill>
                  <a:srgbClr val="144E8C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ftr" idx="11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6" r:id="rId3"/>
    <p:sldLayoutId id="2147483657" r:id="rId4"/>
    <p:sldLayoutId id="2147483658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hanhtd@uel.edu.v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randuythanh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wnloads/installer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randuythanh.com/datasets/salesdatabase.rar" TargetMode="External"/><Relationship Id="rId4" Type="http://schemas.openxmlformats.org/officeDocument/2006/relationships/image" Target="../media/image8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tranduythanh.com/datasets/salesdatabase.rar" TargetMode="External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8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F9BAC58-9AA6-A91A-085E-F1421DCCF43A}"/>
              </a:ext>
            </a:extLst>
          </p:cNvPr>
          <p:cNvSpPr txBox="1">
            <a:spLocks/>
          </p:cNvSpPr>
          <p:nvPr/>
        </p:nvSpPr>
        <p:spPr bwMode="auto">
          <a:xfrm>
            <a:off x="2064584" y="1697191"/>
            <a:ext cx="8763000" cy="190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endParaRPr lang="en-US" sz="3200" kern="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sz="3200" b="0" u="sng" kern="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3200" b="0" u="sng" kern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0" u="sng" kern="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 sz="3200" b="0" u="sng" kern="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sz="3200" b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 Interaction</a:t>
            </a:r>
            <a:endParaRPr lang="en-US" sz="3200" kern="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F97E3A-A23C-B018-8E45-86B8BF858946}"/>
              </a:ext>
            </a:extLst>
          </p:cNvPr>
          <p:cNvSpPr txBox="1"/>
          <p:nvPr/>
        </p:nvSpPr>
        <p:spPr>
          <a:xfrm>
            <a:off x="4863465" y="3442395"/>
            <a:ext cx="378180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u="sng">
                <a:latin typeface="Times New Roman" panose="02020603050405020304" pitchFamily="18" charset="0"/>
                <a:cs typeface="Times New Roman" panose="02020603050405020304" pitchFamily="18" charset="0"/>
              </a:rPr>
              <a:t>Giảng viên:</a:t>
            </a:r>
          </a:p>
          <a:p>
            <a:pPr algn="ctr"/>
            <a:r>
              <a:rPr lang="en-US" sz="22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TS. Trần Duy Thanh</a:t>
            </a: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Email: 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thanhtd@uel.edu.vn</a:t>
            </a: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Blog: 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https://tranduythanh.com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3.1. Cài đặt MYSQL</a:t>
              </a:r>
              <a:endParaRPr lang="en-US" sz="2800" b="1" dirty="0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C2253E0-CB1B-A7B6-155D-22A97C974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176" y="945760"/>
            <a:ext cx="7049134" cy="531824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8236800" y="55008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42837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AB46FF2A-DEC1-329A-AC79-00348F7FE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8B25125E-218E-BA0C-EAB8-71AC2236A91A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371E0504-52D7-419C-1725-39C340DBC6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22169" y="6377505"/>
            <a:ext cx="4745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100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671AC2C-5B21-9324-90CE-CBA6D3BDCD74}"/>
              </a:ext>
            </a:extLst>
          </p:cNvPr>
          <p:cNvGrpSpPr/>
          <p:nvPr/>
        </p:nvGrpSpPr>
        <p:grpSpPr>
          <a:xfrm>
            <a:off x="152400" y="304948"/>
            <a:ext cx="6721098" cy="508000"/>
            <a:chOff x="789624" y="1191463"/>
            <a:chExt cx="6721098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B9B4E9B4-D44B-1A2A-4C07-D37CE787B36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6520122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vi-VN" sz="2800" b="1">
                  <a:latin typeface="Cambria" panose="02040503050406030204" pitchFamily="18" charset="0"/>
                </a:rPr>
                <a:t>3.3. Lập trình tương tác MySQL Server</a:t>
              </a:r>
              <a:endParaRPr lang="en-US" sz="2800" b="1" dirty="0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FF1CEF55-484B-1D95-B1D3-6728C88DFC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5329B1C3-433D-F0E5-DAB5-EB159BAB9CA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D635D5CF-EFA9-CE6C-67B7-06731824089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D97EECDC-6EB9-9867-3A5F-840241F7011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C222F1B-2D6F-863D-E759-146F7CF859C6}"/>
              </a:ext>
            </a:extLst>
          </p:cNvPr>
          <p:cNvSpPr txBox="1"/>
          <p:nvPr/>
        </p:nvSpPr>
        <p:spPr>
          <a:xfrm>
            <a:off x="502810" y="900425"/>
            <a:ext cx="66010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MYSQL và PyQt 6 Interaction with Chart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90F3CF-1A54-527B-B88E-529980C4D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786" y="1367009"/>
            <a:ext cx="5397302" cy="498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8701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729A468D-A65E-503B-8DAF-3AB3CCAB6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B0CF05DD-EB92-3FB8-430D-A0A61F76E921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F177B0AC-25DE-6C1C-3020-69B7A10A44A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983425" y="6377505"/>
            <a:ext cx="5133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101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7EE92AD-CCC5-2613-B59D-959D42396A5B}"/>
              </a:ext>
            </a:extLst>
          </p:cNvPr>
          <p:cNvGrpSpPr/>
          <p:nvPr/>
        </p:nvGrpSpPr>
        <p:grpSpPr>
          <a:xfrm>
            <a:off x="152400" y="304948"/>
            <a:ext cx="6721098" cy="508000"/>
            <a:chOff x="789624" y="1191463"/>
            <a:chExt cx="6721098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F08335F0-7566-0255-1025-831F357C4C0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6520122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vi-VN" sz="2800" b="1">
                  <a:latin typeface="Cambria" panose="02040503050406030204" pitchFamily="18" charset="0"/>
                </a:rPr>
                <a:t>3.3. Lập trình tương tác MySQL Server</a:t>
              </a:r>
              <a:endParaRPr lang="en-US" sz="2800" b="1" dirty="0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1CC2A546-F983-CB6B-4263-C8CFDD6103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841F2641-16F3-E738-8D4B-AAA3F6B60E8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AB848DE-4883-E638-181D-EF4A29F0D95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DE098FC8-E9F1-F6CA-BFDA-B23909DEC23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525DF14-7436-9AC1-C07C-D5A84AED2D01}"/>
              </a:ext>
            </a:extLst>
          </p:cNvPr>
          <p:cNvSpPr txBox="1"/>
          <p:nvPr/>
        </p:nvSpPr>
        <p:spPr>
          <a:xfrm>
            <a:off x="502810" y="900425"/>
            <a:ext cx="66010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MYSQL và PyQt 6 Interaction with Chart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558463-64DA-E88C-6550-37BC41750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32" y="1480345"/>
            <a:ext cx="9063528" cy="468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282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148067FC-11B9-6F71-02FC-89619AC7C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1B0DE417-03D4-636C-7B9D-BA1CA3747F7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BC8823E7-A341-5ABA-18F0-F1DAC7C7BEC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991173" y="6377505"/>
            <a:ext cx="5055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102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378823-0C94-0A70-1824-861428BDC1D8}"/>
              </a:ext>
            </a:extLst>
          </p:cNvPr>
          <p:cNvGrpSpPr/>
          <p:nvPr/>
        </p:nvGrpSpPr>
        <p:grpSpPr>
          <a:xfrm>
            <a:off x="152400" y="304948"/>
            <a:ext cx="6721098" cy="508000"/>
            <a:chOff x="789624" y="1191463"/>
            <a:chExt cx="6721098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0FDF1524-14B5-8E51-EBD2-367827442CC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6520122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vi-VN" sz="2800" b="1">
                  <a:latin typeface="Cambria" panose="02040503050406030204" pitchFamily="18" charset="0"/>
                </a:rPr>
                <a:t>3.3. Lập trình tương tác MySQL Server</a:t>
              </a:r>
              <a:endParaRPr lang="en-US" sz="2800" b="1" dirty="0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FB00B5DB-730B-2C55-0488-9E8790C348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79E7DCA2-0C38-7AD3-663C-D773A823428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DFFD7D9-0C01-F744-2C35-D1D20716D57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3FFA8223-03CC-DE9D-A226-6DFE6772A1D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107CC5D-6DCE-8BBA-59EC-27859AED94DD}"/>
              </a:ext>
            </a:extLst>
          </p:cNvPr>
          <p:cNvSpPr txBox="1"/>
          <p:nvPr/>
        </p:nvSpPr>
        <p:spPr>
          <a:xfrm>
            <a:off x="502810" y="900425"/>
            <a:ext cx="66010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MYSQL và PyQt 6 Interaction with Chart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53F0EB-F1E4-8CCC-B7D7-0021F57D1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0" y="1392868"/>
            <a:ext cx="11074339" cy="487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14693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1F061CCE-10BA-75B0-BB91-9229BBBD6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5940564B-83AE-D3AB-B807-BF94FA0A22BD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F0B8B87F-CE29-78D9-36F7-7A376A84810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998923" y="6377505"/>
            <a:ext cx="4978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103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5D6639C-9A69-DDB3-882C-29672D7023D2}"/>
              </a:ext>
            </a:extLst>
          </p:cNvPr>
          <p:cNvGrpSpPr/>
          <p:nvPr/>
        </p:nvGrpSpPr>
        <p:grpSpPr>
          <a:xfrm>
            <a:off x="152400" y="304948"/>
            <a:ext cx="6721098" cy="508000"/>
            <a:chOff x="789624" y="1191463"/>
            <a:chExt cx="6721098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FC0EEE1E-44A7-901A-8589-461D85905E6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6520122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vi-VN" sz="2800" b="1">
                  <a:latin typeface="Cambria" panose="02040503050406030204" pitchFamily="18" charset="0"/>
                </a:rPr>
                <a:t>3.3. Lập trình tương tác MySQL Server</a:t>
              </a:r>
              <a:endParaRPr lang="en-US" sz="2800" b="1" dirty="0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A8D350A-5F44-3C17-86B2-1C5FD3CB16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83D1F163-CB91-BCCD-AA74-441A7307E80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23D278CE-F9DF-9367-69BD-0339D433751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620BD9DF-7000-AD7C-9D6F-68C8C0C4CB7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7676A2F-9462-2479-3D72-C2595EDEB363}"/>
              </a:ext>
            </a:extLst>
          </p:cNvPr>
          <p:cNvSpPr txBox="1"/>
          <p:nvPr/>
        </p:nvSpPr>
        <p:spPr>
          <a:xfrm>
            <a:off x="502810" y="900425"/>
            <a:ext cx="66010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MYSQL và PyQt 6 Interaction with Chart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AA0DB7-8E6C-B715-77BC-B5CBEFB65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76" y="1444726"/>
            <a:ext cx="11117583" cy="317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9527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2BDD7908-D075-110E-AE75-9FA0F48F8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8F6A9D0F-6497-7CDF-A4A2-9AF7195D50F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DB4F6B13-0761-FB4F-B1A4-9E51038A9E8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06671" y="6377505"/>
            <a:ext cx="4900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104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88E871-93D3-E642-EC02-BECBED71D0DE}"/>
              </a:ext>
            </a:extLst>
          </p:cNvPr>
          <p:cNvGrpSpPr/>
          <p:nvPr/>
        </p:nvGrpSpPr>
        <p:grpSpPr>
          <a:xfrm>
            <a:off x="152400" y="304948"/>
            <a:ext cx="6721098" cy="508000"/>
            <a:chOff x="789624" y="1191463"/>
            <a:chExt cx="6721098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79DDD101-CBE4-F99C-7450-792D2404479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6520122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vi-VN" sz="2800" b="1">
                  <a:latin typeface="Cambria" panose="02040503050406030204" pitchFamily="18" charset="0"/>
                </a:rPr>
                <a:t>3.3. Lập trình tương tác MySQL Server</a:t>
              </a:r>
              <a:endParaRPr lang="en-US" sz="2800" b="1" dirty="0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D06C5C75-6DA1-B55B-683C-582AD79A08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5F6909FF-7595-8B37-7232-5FF2D8EBFD0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08DE12E-4ED8-D45B-661E-0E6C59E1CB4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BC4E951C-4881-9069-C6F5-B6B77D805D4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DBB3E23-9076-8F13-04A2-13814918E80F}"/>
              </a:ext>
            </a:extLst>
          </p:cNvPr>
          <p:cNvSpPr txBox="1"/>
          <p:nvPr/>
        </p:nvSpPr>
        <p:spPr>
          <a:xfrm>
            <a:off x="502810" y="900425"/>
            <a:ext cx="66010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MYSQL và PyQt 6 Interaction with Chart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250185-71B7-04A5-1909-731A29763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37" y="1368674"/>
            <a:ext cx="8780922" cy="495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951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F469CB1F-13DB-D33D-8CAE-4177F920C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6F52FB20-24D2-A75D-B838-1EEB3DD3250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82D62062-B1DE-3A10-45CE-52BFEFCB2CA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998923" y="6377505"/>
            <a:ext cx="4978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105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25891D3-08C0-23B2-FFF9-93AB1B91198E}"/>
              </a:ext>
            </a:extLst>
          </p:cNvPr>
          <p:cNvGrpSpPr/>
          <p:nvPr/>
        </p:nvGrpSpPr>
        <p:grpSpPr>
          <a:xfrm>
            <a:off x="152400" y="304948"/>
            <a:ext cx="6721098" cy="508000"/>
            <a:chOff x="789624" y="1191463"/>
            <a:chExt cx="6721098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70A7C767-5B25-B9BB-270C-810D6329D85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6520122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vi-VN" sz="2800" b="1">
                  <a:latin typeface="Cambria" panose="02040503050406030204" pitchFamily="18" charset="0"/>
                </a:rPr>
                <a:t>3.3. Lập trình tương tác MySQL Server</a:t>
              </a:r>
              <a:endParaRPr lang="en-US" sz="2800" b="1" dirty="0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8E1539F1-3FCD-3789-4BC8-7371CA264E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E0AE858-B6BA-DF33-4494-10A31FCC174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418095B9-3CE1-A1F4-2904-E6774A8E00A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66792D98-5AB3-0464-60A2-EF109BD462C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E7CD575-1CB9-C141-C550-CB5F3B36E9BA}"/>
              </a:ext>
            </a:extLst>
          </p:cNvPr>
          <p:cNvSpPr txBox="1"/>
          <p:nvPr/>
        </p:nvSpPr>
        <p:spPr>
          <a:xfrm>
            <a:off x="502810" y="900425"/>
            <a:ext cx="66010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MYSQL và PyQt 6 Interaction with Chart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F2727C-2D2D-7B75-B09F-3EE2337DF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880" y="1392868"/>
            <a:ext cx="7158568" cy="498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07727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4737A61B-C13C-ECAD-844E-D388906B1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EB6BF20F-A162-CCB2-9C23-C1D69BB8E9EB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8EC79243-5916-35A0-D4EE-2030AC2DBBA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22169" y="6377505"/>
            <a:ext cx="4745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106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3CDAF9-CDAA-89DB-4B3B-6618CF23DBAC}"/>
              </a:ext>
            </a:extLst>
          </p:cNvPr>
          <p:cNvGrpSpPr/>
          <p:nvPr/>
        </p:nvGrpSpPr>
        <p:grpSpPr>
          <a:xfrm>
            <a:off x="152400" y="304948"/>
            <a:ext cx="6721098" cy="508000"/>
            <a:chOff x="789624" y="1191463"/>
            <a:chExt cx="6721098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99F7CEA-80BD-7696-941F-CEDCB66B96A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6520122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vi-VN" sz="2800" b="1">
                  <a:latin typeface="Cambria" panose="02040503050406030204" pitchFamily="18" charset="0"/>
                </a:rPr>
                <a:t>3.3. Lập trình tương tác MySQL Server</a:t>
              </a:r>
              <a:endParaRPr lang="en-US" sz="2800" b="1" dirty="0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24F0865A-9AD0-A372-95D9-9BC7F3DD06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56D8E1EB-4E71-2A4F-59E8-CC334C9FFF6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28854ABA-E9FF-2B31-33F9-D5DF6638B94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E9145725-A4FA-C8AC-CBEB-BC528AEC847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F184D4A-76C9-30A1-5A38-2C5994B7A36F}"/>
              </a:ext>
            </a:extLst>
          </p:cNvPr>
          <p:cNvSpPr txBox="1"/>
          <p:nvPr/>
        </p:nvSpPr>
        <p:spPr>
          <a:xfrm>
            <a:off x="502810" y="900425"/>
            <a:ext cx="66010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MYSQL và PyQt 6 Interaction with Chart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9DC877-DDE0-7A93-FCC1-4238866DE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32" y="1392868"/>
            <a:ext cx="10340926" cy="477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7142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1A4EF536-DC31-9D61-826C-9CDE68CD9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90F2A2A7-25AD-4F4E-5E5D-1E6DB417B7A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E2A5B9A1-1930-0EE6-2FD2-365A6B9D8E2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14421" y="6377505"/>
            <a:ext cx="4823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107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4C3C8C-6E3B-781D-902E-C5044A01CBFD}"/>
              </a:ext>
            </a:extLst>
          </p:cNvPr>
          <p:cNvGrpSpPr/>
          <p:nvPr/>
        </p:nvGrpSpPr>
        <p:grpSpPr>
          <a:xfrm>
            <a:off x="152400" y="304948"/>
            <a:ext cx="6721098" cy="508000"/>
            <a:chOff x="789624" y="1191463"/>
            <a:chExt cx="6721098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8EDCC625-1E0E-173D-6405-20106705BDA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6520122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vi-VN" sz="2800" b="1">
                  <a:latin typeface="Cambria" panose="02040503050406030204" pitchFamily="18" charset="0"/>
                </a:rPr>
                <a:t>3.3. Lập trình tương tác MySQL Server</a:t>
              </a:r>
              <a:endParaRPr lang="en-US" sz="2800" b="1" dirty="0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1D5D939D-774F-5F29-989F-B550FCC53E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3A013D0C-8D4F-364B-8239-6A03AF72FD7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9D211867-48AA-D94B-B258-7DBF87A38C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771CE53A-340E-2B01-EC14-D8BB495A147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62ED3F7-F426-4BE4-5A99-053971665B10}"/>
              </a:ext>
            </a:extLst>
          </p:cNvPr>
          <p:cNvSpPr txBox="1"/>
          <p:nvPr/>
        </p:nvSpPr>
        <p:spPr>
          <a:xfrm>
            <a:off x="502810" y="900425"/>
            <a:ext cx="66010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MYSQL và PyQt 6 Interaction with Chart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779F57-A231-6415-C80B-62A387C40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85" y="1327505"/>
            <a:ext cx="9577953" cy="50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82213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45E93166-1649-0186-5DEE-0F7D4A111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0B145222-4775-8A4C-A0CC-F174B334F74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EA1122C1-97D0-2029-E3BE-3390F108DCA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06671" y="6377505"/>
            <a:ext cx="4900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108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5323420-3B4C-258F-E570-C9F64F6F2BD0}"/>
              </a:ext>
            </a:extLst>
          </p:cNvPr>
          <p:cNvGrpSpPr/>
          <p:nvPr/>
        </p:nvGrpSpPr>
        <p:grpSpPr>
          <a:xfrm>
            <a:off x="152400" y="304948"/>
            <a:ext cx="6721098" cy="508000"/>
            <a:chOff x="789624" y="1191463"/>
            <a:chExt cx="6721098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9D30703E-CB9C-C769-8D0E-CB734F510DE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6520122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vi-VN" sz="2800" b="1">
                  <a:latin typeface="Cambria" panose="02040503050406030204" pitchFamily="18" charset="0"/>
                </a:rPr>
                <a:t>3.3. Lập trình tương tác MySQL Server</a:t>
              </a:r>
              <a:endParaRPr lang="en-US" sz="2800" b="1" dirty="0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A8E8C25C-8EDC-8C3C-ADF8-C8A0ED4FFD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BD910525-8948-DA56-40D0-52721A7E1B3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4D696840-F29C-39A2-B1A3-AD3EE9B3EC4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16A8C210-0DA4-3B86-A30C-4B81EB71EB9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7DF7066-6FC0-3B74-F1D1-F9589CC851F3}"/>
              </a:ext>
            </a:extLst>
          </p:cNvPr>
          <p:cNvSpPr txBox="1"/>
          <p:nvPr/>
        </p:nvSpPr>
        <p:spPr>
          <a:xfrm>
            <a:off x="502810" y="900425"/>
            <a:ext cx="66010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MYSQL và PyQt 6 Interaction with Chart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FC98B2-52CC-F3A6-7A70-7A5E8CA7C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76" y="1444726"/>
            <a:ext cx="9737535" cy="472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422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D1776B05-0F8F-E527-E82F-14021E36C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511AD490-19CB-DE9E-4C2F-430574036897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E11CCCC7-B30C-F177-4454-BF1A0411456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06671" y="6377505"/>
            <a:ext cx="4900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109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8EAAFC4-9122-484D-0237-C137AC17E61E}"/>
              </a:ext>
            </a:extLst>
          </p:cNvPr>
          <p:cNvGrpSpPr/>
          <p:nvPr/>
        </p:nvGrpSpPr>
        <p:grpSpPr>
          <a:xfrm>
            <a:off x="152400" y="304948"/>
            <a:ext cx="6721098" cy="508000"/>
            <a:chOff x="789624" y="1191463"/>
            <a:chExt cx="6721098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2A5929DC-8241-282F-5681-9054D1F2FDD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6520122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vi-VN" sz="2800" b="1">
                  <a:latin typeface="Cambria" panose="02040503050406030204" pitchFamily="18" charset="0"/>
                </a:rPr>
                <a:t>3.3. Lập trình tương tác MySQL Server</a:t>
              </a:r>
              <a:endParaRPr lang="en-US" sz="2800" b="1" dirty="0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17202A16-21D7-5E73-F860-9A1C2CF63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B11E670B-B472-8FA0-7EC1-FB44F688FA2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30614C68-ABEE-D2CD-76BC-AFC2D225F3E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BC57EEB3-6BB0-0223-E98A-822EEE6FA57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31BA9EA-701D-A902-8469-EEAE93FB9826}"/>
              </a:ext>
            </a:extLst>
          </p:cNvPr>
          <p:cNvSpPr txBox="1"/>
          <p:nvPr/>
        </p:nvSpPr>
        <p:spPr>
          <a:xfrm>
            <a:off x="502810" y="900425"/>
            <a:ext cx="66010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MYSQL và PyQt 6 Interaction with Chart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E94D89-47CF-691F-A49F-A1E710831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0" y="1634235"/>
            <a:ext cx="10453316" cy="286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78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3.1. Cài đặt MYSQL</a:t>
              </a:r>
              <a:endParaRPr lang="en-US" sz="2800" b="1" dirty="0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E35F402-5884-7B54-ED38-5991526CA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931" y="874285"/>
            <a:ext cx="7144283" cy="539002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8690400" y="55296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8214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A6CC7015-1482-258E-2977-2245BF1DC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56944F1A-3ABF-40CD-3ED6-7DF4CB41A417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E6C8F432-76FA-D9B3-9433-872EDA160D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983425" y="6377505"/>
            <a:ext cx="5133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110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7197B0-E6D0-E4EA-25C7-6AECC6A8336E}"/>
              </a:ext>
            </a:extLst>
          </p:cNvPr>
          <p:cNvGrpSpPr/>
          <p:nvPr/>
        </p:nvGrpSpPr>
        <p:grpSpPr>
          <a:xfrm>
            <a:off x="152400" y="304948"/>
            <a:ext cx="6721098" cy="508000"/>
            <a:chOff x="789624" y="1191463"/>
            <a:chExt cx="6721098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BB372247-3C4C-295A-184C-409846688A6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6520122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vi-VN" sz="2800" b="1">
                  <a:latin typeface="Cambria" panose="02040503050406030204" pitchFamily="18" charset="0"/>
                </a:rPr>
                <a:t>3.3. Lập trình tương tác MySQL Server</a:t>
              </a:r>
              <a:endParaRPr lang="en-US" sz="2800" b="1" dirty="0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87B569D5-021D-738C-55FE-D4B63703A7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03637951-1CB9-37EA-76B1-42E91B4BC42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BA90CE81-0AFB-8C32-DA71-2523B74B242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0AC790C9-5707-E102-4239-C1EFB7543A8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F17EC0F-96FD-6F44-5CA7-E30897A427AE}"/>
              </a:ext>
            </a:extLst>
          </p:cNvPr>
          <p:cNvSpPr txBox="1"/>
          <p:nvPr/>
        </p:nvSpPr>
        <p:spPr>
          <a:xfrm>
            <a:off x="502810" y="900425"/>
            <a:ext cx="66010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MYSQL và PyQt 6 Interaction with Chart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039E4F-451E-599D-1B41-41B096E00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32" y="1392868"/>
            <a:ext cx="9245027" cy="495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5165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8D386D02-CAD2-E9A1-B7DE-DC6891796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89C993A7-B258-92D4-0107-DEE7CD29BE2D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5417EBC5-10FA-39A4-5E28-80ED23B63B1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29919" y="6377505"/>
            <a:ext cx="4668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111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1E0F866-BDF1-0C6B-BF29-68F81BD251EB}"/>
              </a:ext>
            </a:extLst>
          </p:cNvPr>
          <p:cNvGrpSpPr/>
          <p:nvPr/>
        </p:nvGrpSpPr>
        <p:grpSpPr>
          <a:xfrm>
            <a:off x="152400" y="304948"/>
            <a:ext cx="6721098" cy="508000"/>
            <a:chOff x="789624" y="1191463"/>
            <a:chExt cx="6721098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17F3461A-93EC-90F7-0230-7DA4C1044E1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6520122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vi-VN" sz="2800" b="1">
                  <a:latin typeface="Cambria" panose="02040503050406030204" pitchFamily="18" charset="0"/>
                </a:rPr>
                <a:t>3.3. Lập trình tương tác MySQL Server</a:t>
              </a:r>
              <a:endParaRPr lang="en-US" sz="2800" b="1" dirty="0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73FBDF9E-4A77-82EC-CD45-6C27968907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F71B8185-E871-7142-D185-551CD570F25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0BFAC6B1-4295-F27C-E378-66A71B1DF3F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7909D52E-B00C-EDAC-2FDF-01E1D1BAF23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02A39D3-72BA-94EE-ECCF-F649638A49C1}"/>
              </a:ext>
            </a:extLst>
          </p:cNvPr>
          <p:cNvSpPr txBox="1"/>
          <p:nvPr/>
        </p:nvSpPr>
        <p:spPr>
          <a:xfrm>
            <a:off x="502810" y="900425"/>
            <a:ext cx="66010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MYSQL và PyQt 6 Interaction with Chart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3B8796-7DFD-1F20-03A1-C4ED1CCB1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26" y="1359076"/>
            <a:ext cx="8453863" cy="496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3561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1FE58EA8-748C-E00F-2F7F-D848111ED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93E50D9B-0791-DC8B-79F2-96121ADCBDB9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8576B0DD-0AFA-C98E-0DE9-B6591B24450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06671" y="6377505"/>
            <a:ext cx="4900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112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8F09D48-CC48-A38D-24E8-0CC6B218A166}"/>
              </a:ext>
            </a:extLst>
          </p:cNvPr>
          <p:cNvGrpSpPr/>
          <p:nvPr/>
        </p:nvGrpSpPr>
        <p:grpSpPr>
          <a:xfrm>
            <a:off x="152400" y="304948"/>
            <a:ext cx="6721098" cy="508000"/>
            <a:chOff x="789624" y="1191463"/>
            <a:chExt cx="6721098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EF606E45-242D-D124-BFD2-D2DB1C4FB96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6520122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vi-VN" sz="2800" b="1">
                  <a:latin typeface="Cambria" panose="02040503050406030204" pitchFamily="18" charset="0"/>
                </a:rPr>
                <a:t>3.3. Lập trình tương tác MySQL Server</a:t>
              </a:r>
              <a:endParaRPr lang="en-US" sz="2800" b="1" dirty="0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D8CDA61C-F0DD-C151-0189-751C49612F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6E7EFC06-B4DF-2CA6-4F7A-3C96BFF613D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792C52FA-B44A-3B41-7678-1A0FBB9B382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03B8120-1AFC-7B05-C72E-8CB21BF7AAC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DE10951-F08E-28BB-0A07-44C1285F54C7}"/>
              </a:ext>
            </a:extLst>
          </p:cNvPr>
          <p:cNvSpPr txBox="1"/>
          <p:nvPr/>
        </p:nvSpPr>
        <p:spPr>
          <a:xfrm>
            <a:off x="502810" y="900425"/>
            <a:ext cx="66010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MYSQL và PyQt 6 Interaction with Chart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F60CE4-F673-08B9-3430-1391A7967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45" y="1444726"/>
            <a:ext cx="10099729" cy="471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7600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06671" y="6377505"/>
            <a:ext cx="4900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113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C27B0D8-B505-0A00-64F9-C9BD4799CAD8}"/>
              </a:ext>
            </a:extLst>
          </p:cNvPr>
          <p:cNvGrpSpPr/>
          <p:nvPr/>
        </p:nvGrpSpPr>
        <p:grpSpPr>
          <a:xfrm>
            <a:off x="183751" y="247469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3FF2827D-5884-34DA-3239-E2669FBE447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Bài học tiếp theo</a:t>
              </a:r>
              <a:endParaRPr lang="en-US" sz="2800" b="1" kern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7D38C0-EECF-3BBB-4F9A-E3ECD3E585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C126B780-978A-9AA8-E14C-23E582A7110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66F9CBAC-100E-1F37-32A2-671A4A24631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AFA1B933-3B6D-F081-885D-10B63D0E0E5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0A82686-C648-5F3E-67A5-A79D3042FD96}"/>
              </a:ext>
            </a:extLst>
          </p:cNvPr>
          <p:cNvSpPr/>
          <p:nvPr/>
        </p:nvSpPr>
        <p:spPr>
          <a:xfrm>
            <a:off x="465234" y="859406"/>
            <a:ext cx="1134194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n-US" sz="2800">
                <a:latin typeface="Cambria" panose="02040503050406030204" pitchFamily="18" charset="0"/>
              </a:rPr>
              <a:t>4</a:t>
            </a:r>
            <a:r>
              <a:rPr lang="vi-VN" sz="2800">
                <a:latin typeface="Cambria" panose="02040503050406030204" pitchFamily="18" charset="0"/>
              </a:rPr>
              <a:t>. </a:t>
            </a:r>
            <a:r>
              <a:rPr lang="vi-VN" sz="2800" dirty="0">
                <a:latin typeface="Cambria" panose="02040503050406030204" pitchFamily="18" charset="0"/>
              </a:rPr>
              <a:t>Các nhóm giải thuật máy học</a:t>
            </a:r>
          </a:p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n-US" sz="2800">
                <a:latin typeface="Cambria" panose="02040503050406030204" pitchFamily="18" charset="0"/>
              </a:rPr>
              <a:t>4</a:t>
            </a:r>
            <a:r>
              <a:rPr lang="vi-VN" sz="2800">
                <a:latin typeface="Cambria" panose="02040503050406030204" pitchFamily="18" charset="0"/>
              </a:rPr>
              <a:t>.1</a:t>
            </a:r>
            <a:r>
              <a:rPr lang="vi-VN" sz="2800" dirty="0">
                <a:latin typeface="Cambria" panose="02040503050406030204" pitchFamily="18" charset="0"/>
              </a:rPr>
              <a:t>. Nhóm giải thuật Linear Regression và ứng dụng</a:t>
            </a:r>
          </a:p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n-US" sz="2800">
                <a:latin typeface="Cambria" panose="02040503050406030204" pitchFamily="18" charset="0"/>
              </a:rPr>
              <a:t>4</a:t>
            </a:r>
            <a:r>
              <a:rPr lang="vi-VN" sz="2800">
                <a:latin typeface="Cambria" panose="02040503050406030204" pitchFamily="18" charset="0"/>
              </a:rPr>
              <a:t>.2</a:t>
            </a:r>
            <a:r>
              <a:rPr lang="vi-VN" sz="2800" dirty="0">
                <a:latin typeface="Cambria" panose="02040503050406030204" pitchFamily="18" charset="0"/>
              </a:rPr>
              <a:t>. Nhóm giải thuật Logistic Regression và ứng dụng </a:t>
            </a:r>
          </a:p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n-US" sz="2800">
                <a:latin typeface="Cambria" panose="02040503050406030204" pitchFamily="18" charset="0"/>
              </a:rPr>
              <a:t>4</a:t>
            </a:r>
            <a:r>
              <a:rPr lang="vi-VN" sz="2800">
                <a:latin typeface="Cambria" panose="02040503050406030204" pitchFamily="18" charset="0"/>
              </a:rPr>
              <a:t>.3</a:t>
            </a:r>
            <a:r>
              <a:rPr lang="vi-VN" sz="2800" dirty="0">
                <a:latin typeface="Cambria" panose="02040503050406030204" pitchFamily="18" charset="0"/>
              </a:rPr>
              <a:t>. Nhóm giải thuật Classification và ứng dụng</a:t>
            </a:r>
          </a:p>
        </p:txBody>
      </p:sp>
    </p:spTree>
    <p:extLst>
      <p:ext uri="{BB962C8B-B14F-4D97-AF65-F5344CB8AC3E}">
        <p14:creationId xmlns:p14="http://schemas.microsoft.com/office/powerpoint/2010/main" val="326333764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 txBox="1">
            <a:spLocks noGrp="1"/>
          </p:cNvSpPr>
          <p:nvPr>
            <p:ph type="title"/>
          </p:nvPr>
        </p:nvSpPr>
        <p:spPr>
          <a:xfrm>
            <a:off x="838200" y="2581306"/>
            <a:ext cx="10515600" cy="156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4E8C"/>
              </a:buClr>
              <a:buSzPts val="9600"/>
              <a:buFont typeface="Lato Black"/>
              <a:buNone/>
            </a:pPr>
            <a:r>
              <a:rPr lang="en-US"/>
              <a:t>THANK YOU!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3.1. Cài đặt MYSQL</a:t>
              </a:r>
              <a:endParaRPr lang="en-US" sz="2800" b="1" dirty="0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1DA2582-B2D3-7DA8-CBAB-EE103B2C60A9}"/>
              </a:ext>
            </a:extLst>
          </p:cNvPr>
          <p:cNvSpPr txBox="1"/>
          <p:nvPr/>
        </p:nvSpPr>
        <p:spPr>
          <a:xfrm>
            <a:off x="475055" y="2440139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Root account: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60DCC-3179-FD87-E8B0-F8D9A1578CA6}"/>
              </a:ext>
            </a:extLst>
          </p:cNvPr>
          <p:cNvSpPr txBox="1"/>
          <p:nvPr/>
        </p:nvSpPr>
        <p:spPr>
          <a:xfrm>
            <a:off x="475054" y="285815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Password: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2CEDF3-A338-0BEB-B718-1896025CC38D}"/>
              </a:ext>
            </a:extLst>
          </p:cNvPr>
          <p:cNvSpPr txBox="1"/>
          <p:nvPr/>
        </p:nvSpPr>
        <p:spPr>
          <a:xfrm>
            <a:off x="2110525" y="2440139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root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A8078-7449-FD0C-1A4A-B636673D9C7C}"/>
              </a:ext>
            </a:extLst>
          </p:cNvPr>
          <p:cNvSpPr txBox="1"/>
          <p:nvPr/>
        </p:nvSpPr>
        <p:spPr>
          <a:xfrm>
            <a:off x="2110524" y="2858151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@Obama123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6186168-0209-1362-23E1-B2F3384CB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30" y="891871"/>
            <a:ext cx="7417555" cy="5596196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10742400" y="38376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835200" y="57168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917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3.1. Cài đặt MYSQL</a:t>
              </a:r>
              <a:endParaRPr lang="en-US" sz="2800" b="1" dirty="0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95BB63D-417A-3454-9425-68D02F8E7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76" y="2167392"/>
            <a:ext cx="4322397" cy="32946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E3AC35-3095-00C5-FE4C-4BCCA3B56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260" y="1600042"/>
            <a:ext cx="6747576" cy="50907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DA2582-B2D3-7DA8-CBAB-EE103B2C60A9}"/>
              </a:ext>
            </a:extLst>
          </p:cNvPr>
          <p:cNvSpPr txBox="1"/>
          <p:nvPr/>
        </p:nvSpPr>
        <p:spPr>
          <a:xfrm>
            <a:off x="568655" y="1082098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Root account: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A60DCC-3179-FD87-E8B0-F8D9A1578CA6}"/>
              </a:ext>
            </a:extLst>
          </p:cNvPr>
          <p:cNvSpPr txBox="1"/>
          <p:nvPr/>
        </p:nvSpPr>
        <p:spPr>
          <a:xfrm>
            <a:off x="568654" y="150011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Password: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2CEDF3-A338-0BEB-B718-1896025CC38D}"/>
              </a:ext>
            </a:extLst>
          </p:cNvPr>
          <p:cNvSpPr txBox="1"/>
          <p:nvPr/>
        </p:nvSpPr>
        <p:spPr>
          <a:xfrm>
            <a:off x="2204125" y="108209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root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3A8078-7449-FD0C-1A4A-B636673D9C7C}"/>
              </a:ext>
            </a:extLst>
          </p:cNvPr>
          <p:cNvSpPr txBox="1"/>
          <p:nvPr/>
        </p:nvSpPr>
        <p:spPr>
          <a:xfrm>
            <a:off x="2204124" y="1500110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@Obama123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1610186" y="43128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Left Arrow 15"/>
          <p:cNvSpPr/>
          <p:nvPr/>
        </p:nvSpPr>
        <p:spPr>
          <a:xfrm>
            <a:off x="4772976" y="4046400"/>
            <a:ext cx="382224" cy="2664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229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3.1. Cài đặt MYSQL</a:t>
              </a:r>
              <a:endParaRPr lang="en-US" sz="2800" b="1" dirty="0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FFF8294-AA81-31D3-AAEF-F7F2C4ACF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999" y="932253"/>
            <a:ext cx="6990615" cy="527409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8366400" y="54216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7230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3.1. Cài đặt MYSQL</a:t>
              </a:r>
              <a:endParaRPr lang="en-US" sz="2800" b="1" dirty="0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D115C5F-6C30-A6DE-C3AC-DC5682DEC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399" y="939222"/>
            <a:ext cx="7242615" cy="5464212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8244000" y="55800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232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3.1. Cài đặt MYSQL</a:t>
              </a:r>
              <a:endParaRPr lang="en-US" sz="2800" b="1" dirty="0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39BE9C1-1419-5A3C-E11E-831C38B13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199" y="1056988"/>
            <a:ext cx="6983415" cy="526865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8244000" y="55800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526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3.1. Cài đặt MYSQL</a:t>
              </a:r>
              <a:endParaRPr lang="en-US" sz="2800" b="1" dirty="0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6E137DC-3AD8-9866-281D-952B73F43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985" y="864806"/>
            <a:ext cx="7204215" cy="5435241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8244000" y="55800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76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3.1. Cài đặt MYSQL</a:t>
              </a:r>
              <a:endParaRPr lang="en-US" sz="2800" b="1" dirty="0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B9E7C77-B805-8D58-FA38-C16CF6B89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585" y="950665"/>
            <a:ext cx="7261815" cy="547869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8791200" y="56088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449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3.1. Cài đặt MYSQL</a:t>
              </a:r>
              <a:endParaRPr lang="en-US" sz="2800" b="1" dirty="0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9804843-B2F4-D68F-DD66-2B34A8E5D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585" y="932298"/>
            <a:ext cx="6990496" cy="52740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8028000" y="54720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008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Mục tiêu bài học</a:t>
              </a:r>
              <a:endParaRPr lang="en-US" sz="2800" b="1" kern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E6E6F45-0E21-2332-E20D-00463EF17E7E}"/>
              </a:ext>
            </a:extLst>
          </p:cNvPr>
          <p:cNvSpPr txBox="1">
            <a:spLocks/>
          </p:cNvSpPr>
          <p:nvPr/>
        </p:nvSpPr>
        <p:spPr>
          <a:xfrm>
            <a:off x="457200" y="935250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ü"/>
            </a:pPr>
            <a:r>
              <a:rPr lang="en-US" sz="2800">
                <a:latin typeface="Cambria" panose="02040503050406030204" pitchFamily="18" charset="0"/>
              </a:rPr>
              <a:t>Sinh viên </a:t>
            </a:r>
            <a:r>
              <a:rPr lang="vi-VN" sz="2800">
                <a:latin typeface="Cambria" panose="02040503050406030204" pitchFamily="18" charset="0"/>
              </a:rPr>
              <a:t>nắm vững kỹ năng cài đặt và cấu hình MySQL Server</a:t>
            </a:r>
            <a:endParaRPr lang="en-US" sz="2800">
              <a:latin typeface="Cambria" panose="02040503050406030204" pitchFamily="18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800">
                <a:latin typeface="Cambria" panose="02040503050406030204" pitchFamily="18" charset="0"/>
              </a:rPr>
              <a:t>S</a:t>
            </a:r>
            <a:r>
              <a:rPr lang="vi-VN" sz="2800">
                <a:latin typeface="Cambria" panose="02040503050406030204" pitchFamily="18" charset="0"/>
              </a:rPr>
              <a:t>ử dụng MySQL Workbench để thiết kế cơ sở dữ liệu, thực hiện các thao tác CRUD, import/export dữ liệu</a:t>
            </a:r>
            <a:endParaRPr lang="en-US" sz="2800">
              <a:latin typeface="Cambria" panose="02040503050406030204" pitchFamily="18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800">
                <a:latin typeface="Cambria" panose="02040503050406030204" pitchFamily="18" charset="0"/>
              </a:rPr>
              <a:t>L</a:t>
            </a:r>
            <a:r>
              <a:rPr lang="vi-VN" sz="2800">
                <a:latin typeface="Cambria" panose="02040503050406030204" pitchFamily="18" charset="0"/>
              </a:rPr>
              <a:t>ập trình tương tác với MySQL Server</a:t>
            </a:r>
            <a:r>
              <a:rPr lang="en-US" sz="2800">
                <a:latin typeface="Cambria" panose="02040503050406030204" pitchFamily="18" charset="0"/>
              </a:rPr>
              <a:t> với đầy đủ tính năng CRUD</a:t>
            </a:r>
            <a:r>
              <a:rPr lang="vi-VN" sz="2800">
                <a:latin typeface="Cambria" panose="02040503050406030204" pitchFamily="18" charset="0"/>
              </a:rPr>
              <a:t>. </a:t>
            </a:r>
            <a:endParaRPr lang="en-US" sz="2800">
              <a:latin typeface="Cambria" panose="02040503050406030204" pitchFamily="18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vi-VN" sz="2800">
                <a:latin typeface="Cambria" panose="02040503050406030204" pitchFamily="18" charset="0"/>
              </a:rPr>
              <a:t>Ngoài ra, </a:t>
            </a:r>
            <a:r>
              <a:rPr lang="en-US" sz="2800">
                <a:latin typeface="Cambria" panose="02040503050406030204" pitchFamily="18" charset="0"/>
              </a:rPr>
              <a:t>Sinh </a:t>
            </a:r>
            <a:r>
              <a:rPr lang="vi-VN" sz="2800">
                <a:latin typeface="Cambria" panose="02040503050406030204" pitchFamily="18" charset="0"/>
              </a:rPr>
              <a:t>viên còn biết trực quan hóa dữ liệu trên PyQt6 và xây dựng thư viện phục vụ mô hình máy học.</a:t>
            </a:r>
            <a:endParaRPr lang="vi-VN" sz="28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145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3.1. Cài đặt MYSQL</a:t>
              </a:r>
              <a:endParaRPr lang="en-US" sz="2800" b="1" dirty="0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D203F11-BC8D-1AB1-C9D5-4ED3DBB22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599" y="950702"/>
            <a:ext cx="6789015" cy="5121992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8186400" y="53496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40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3.1. Cài đặt MYSQL</a:t>
              </a:r>
              <a:endParaRPr lang="en-US" sz="2800" b="1" dirty="0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8B37598-CFEF-E3C1-1FD1-3775285CB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585" y="890913"/>
            <a:ext cx="7146615" cy="539178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8157600" y="54720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161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3.1. Cài đặt MYSQL</a:t>
              </a:r>
              <a:endParaRPr lang="en-US" sz="2800" b="1" dirty="0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011625F-99A0-6013-810A-17808F36C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385" y="871646"/>
            <a:ext cx="7297815" cy="550585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6042292" y="5234400"/>
            <a:ext cx="619200" cy="7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501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3.1. Cài đặt MYSQL</a:t>
              </a:r>
              <a:endParaRPr lang="en-US" sz="2800" b="1" dirty="0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77DED4F-7C13-1E58-4870-B4DAED66F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112" y="915206"/>
            <a:ext cx="7093088" cy="5351401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7905600" y="55080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288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3.1. Cài đặt MYSQL</a:t>
              </a:r>
              <a:endParaRPr lang="en-US" sz="2800" b="1" dirty="0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66F3400-BBE3-9084-A14F-1F05AA25B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785" y="948155"/>
            <a:ext cx="7085929" cy="53460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7905600" y="55080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659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3.1. Cài đặt MYSQL</a:t>
              </a:r>
              <a:endParaRPr lang="en-US" sz="2800" b="1" dirty="0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0658347-3643-1405-C29F-5C9C539F5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985" y="947769"/>
            <a:ext cx="6949483" cy="524305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8834400" y="54144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0817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3.1. Cài đặt MYSQL</a:t>
              </a:r>
              <a:endParaRPr lang="en-US" sz="2800" b="1" dirty="0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6DFE7F7-8514-E927-88DC-470DCCE02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985" y="925826"/>
            <a:ext cx="7076386" cy="53388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8092800" y="54648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182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3.1. Cài đặt MYSQL</a:t>
              </a:r>
              <a:endParaRPr lang="en-US" sz="2800" b="1" dirty="0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4B15DAD-2629-236A-EEB2-9D7FA6270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585" y="864806"/>
            <a:ext cx="7080088" cy="534159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8834400" y="54216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328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3.1. Cài đặt MYSQL</a:t>
              </a:r>
              <a:endParaRPr lang="en-US" sz="2800" b="1" dirty="0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5991381-1D46-EC61-F63D-800280DE7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180" y="969632"/>
            <a:ext cx="8699620" cy="540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052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3.2. Sử dụng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8B5DDF7-7BFB-0CCC-5A2E-37E769256807}"/>
              </a:ext>
            </a:extLst>
          </p:cNvPr>
          <p:cNvGrpSpPr/>
          <p:nvPr/>
        </p:nvGrpSpPr>
        <p:grpSpPr>
          <a:xfrm>
            <a:off x="914111" y="1665639"/>
            <a:ext cx="9412224" cy="4496740"/>
            <a:chOff x="728132" y="976056"/>
            <a:chExt cx="9412224" cy="449674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78FC96C-AED0-5F14-C747-B904B7365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10070"/>
            <a:stretch>
              <a:fillRect/>
            </a:stretch>
          </p:blipFill>
          <p:spPr>
            <a:xfrm>
              <a:off x="728132" y="976056"/>
              <a:ext cx="9412224" cy="449674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0652FFD-1714-8BDF-E71F-B218CB357B35}"/>
                </a:ext>
              </a:extLst>
            </p:cNvPr>
            <p:cNvSpPr/>
            <p:nvPr/>
          </p:nvSpPr>
          <p:spPr>
            <a:xfrm>
              <a:off x="2877949" y="3986632"/>
              <a:ext cx="266482" cy="4023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3019061" y="3561832"/>
              <a:ext cx="0" cy="4248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736FC9C-B371-5BDE-4853-646823AD3F87}"/>
              </a:ext>
            </a:extLst>
          </p:cNvPr>
          <p:cNvSpPr txBox="1"/>
          <p:nvPr/>
        </p:nvSpPr>
        <p:spPr>
          <a:xfrm>
            <a:off x="502810" y="1009928"/>
            <a:ext cx="356379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>
                <a:latin typeface="Cambria" panose="02040503050406030204" pitchFamily="18" charset="0"/>
                <a:ea typeface="Cambria" panose="02040503050406030204" pitchFamily="18" charset="0"/>
              </a:rPr>
              <a:t>Kết nối CSDL MySQL</a:t>
            </a:r>
          </a:p>
        </p:txBody>
      </p:sp>
    </p:spTree>
    <p:extLst>
      <p:ext uri="{BB962C8B-B14F-4D97-AF65-F5344CB8AC3E}">
        <p14:creationId xmlns:p14="http://schemas.microsoft.com/office/powerpoint/2010/main" val="2910852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>
                  <a:latin typeface="Cambria" panose="02040503050406030204" pitchFamily="18" charset="0"/>
                </a:rPr>
                <a:t>Outlines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E6E6F45-0E21-2332-E20D-00463EF17E7E}"/>
              </a:ext>
            </a:extLst>
          </p:cNvPr>
          <p:cNvSpPr txBox="1">
            <a:spLocks/>
          </p:cNvSpPr>
          <p:nvPr/>
        </p:nvSpPr>
        <p:spPr>
          <a:xfrm>
            <a:off x="457200" y="935250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ü"/>
            </a:pPr>
            <a:r>
              <a:rPr lang="vi-VN" sz="2800">
                <a:latin typeface="Cambria" panose="02040503050406030204" pitchFamily="18" charset="0"/>
              </a:rPr>
              <a:t>3.1. Cài đặt MySQL Server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vi-VN" sz="2800">
                <a:latin typeface="Cambria" panose="02040503050406030204" pitchFamily="18" charset="0"/>
              </a:rPr>
              <a:t>3.2. Sử dụng MySQL Workbench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vi-VN" sz="2800">
                <a:latin typeface="Cambria" panose="02040503050406030204" pitchFamily="18" charset="0"/>
              </a:rPr>
              <a:t>3.3. Lập trình tương tác MySQL Server</a:t>
            </a:r>
            <a:endParaRPr lang="vi-VN" sz="28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3138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3.2. Sử dụng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AC749F2-3A66-4B53-B331-415C40370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830" y="1502371"/>
            <a:ext cx="7439765" cy="466641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4159648" y="30042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BA5AAB7-093E-92C3-EA3B-2BBB342831BA}"/>
              </a:ext>
            </a:extLst>
          </p:cNvPr>
          <p:cNvSpPr txBox="1"/>
          <p:nvPr/>
        </p:nvSpPr>
        <p:spPr>
          <a:xfrm>
            <a:off x="502810" y="885434"/>
            <a:ext cx="356379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>
                <a:latin typeface="Cambria" panose="02040503050406030204" pitchFamily="18" charset="0"/>
                <a:ea typeface="Cambria" panose="02040503050406030204" pitchFamily="18" charset="0"/>
              </a:rPr>
              <a:t>Kết nối CSDL MySQL</a:t>
            </a:r>
          </a:p>
        </p:txBody>
      </p:sp>
    </p:spTree>
    <p:extLst>
      <p:ext uri="{BB962C8B-B14F-4D97-AF65-F5344CB8AC3E}">
        <p14:creationId xmlns:p14="http://schemas.microsoft.com/office/powerpoint/2010/main" val="2572693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3.2. Sử dụng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0A25207-4B44-5594-7CA2-F0B4E0446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640" y="1429378"/>
            <a:ext cx="9443858" cy="484476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8291959" y="54216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E087707-0178-A15C-9853-A9CFB2B15C32}"/>
              </a:ext>
            </a:extLst>
          </p:cNvPr>
          <p:cNvSpPr txBox="1"/>
          <p:nvPr/>
        </p:nvSpPr>
        <p:spPr>
          <a:xfrm>
            <a:off x="502810" y="885434"/>
            <a:ext cx="356379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>
                <a:latin typeface="Cambria" panose="02040503050406030204" pitchFamily="18" charset="0"/>
                <a:ea typeface="Cambria" panose="02040503050406030204" pitchFamily="18" charset="0"/>
              </a:rPr>
              <a:t>Kết nối CSDL MySQL</a:t>
            </a:r>
          </a:p>
        </p:txBody>
      </p:sp>
    </p:spTree>
    <p:extLst>
      <p:ext uri="{BB962C8B-B14F-4D97-AF65-F5344CB8AC3E}">
        <p14:creationId xmlns:p14="http://schemas.microsoft.com/office/powerpoint/2010/main" val="36180763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3.2. Sử dụng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B5B3339-743F-DD41-AD16-86813239A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799" y="1353154"/>
            <a:ext cx="6145887" cy="443228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8452800" y="47664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C23F00-5021-95EA-149A-9F3840A96BFF}"/>
              </a:ext>
            </a:extLst>
          </p:cNvPr>
          <p:cNvSpPr txBox="1"/>
          <p:nvPr/>
        </p:nvSpPr>
        <p:spPr>
          <a:xfrm>
            <a:off x="502810" y="885434"/>
            <a:ext cx="356379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>
                <a:latin typeface="Cambria" panose="02040503050406030204" pitchFamily="18" charset="0"/>
                <a:ea typeface="Cambria" panose="02040503050406030204" pitchFamily="18" charset="0"/>
              </a:rPr>
              <a:t>Kết nối CSDL MySQL</a:t>
            </a:r>
          </a:p>
        </p:txBody>
      </p:sp>
    </p:spTree>
    <p:extLst>
      <p:ext uri="{BB962C8B-B14F-4D97-AF65-F5344CB8AC3E}">
        <p14:creationId xmlns:p14="http://schemas.microsoft.com/office/powerpoint/2010/main" val="269882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3.2. Sử dụng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4DFB881-0C7A-B534-C25F-846EEFC7D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708" y="1582259"/>
            <a:ext cx="8347200" cy="428217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10231505" y="5077892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8389564-0DB5-E6B3-FEF2-324858384F2A}"/>
              </a:ext>
            </a:extLst>
          </p:cNvPr>
          <p:cNvSpPr txBox="1"/>
          <p:nvPr/>
        </p:nvSpPr>
        <p:spPr>
          <a:xfrm>
            <a:off x="502810" y="885434"/>
            <a:ext cx="356379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>
                <a:latin typeface="Cambria" panose="02040503050406030204" pitchFamily="18" charset="0"/>
                <a:ea typeface="Cambria" panose="02040503050406030204" pitchFamily="18" charset="0"/>
              </a:rPr>
              <a:t>Kết nối CSDL MySQL</a:t>
            </a:r>
          </a:p>
        </p:txBody>
      </p:sp>
    </p:spTree>
    <p:extLst>
      <p:ext uri="{BB962C8B-B14F-4D97-AF65-F5344CB8AC3E}">
        <p14:creationId xmlns:p14="http://schemas.microsoft.com/office/powerpoint/2010/main" val="19610787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3.2. Sử dụng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357B4BB-CCDC-6274-AE17-6656DCA9C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987" y="1339397"/>
            <a:ext cx="9483498" cy="503810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098799" y="4400176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68A2E31-2551-CB09-883B-A2B9C93D22F1}"/>
              </a:ext>
            </a:extLst>
          </p:cNvPr>
          <p:cNvSpPr txBox="1"/>
          <p:nvPr/>
        </p:nvSpPr>
        <p:spPr>
          <a:xfrm>
            <a:off x="502810" y="885434"/>
            <a:ext cx="356379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>
                <a:latin typeface="Cambria" panose="02040503050406030204" pitchFamily="18" charset="0"/>
                <a:ea typeface="Cambria" panose="02040503050406030204" pitchFamily="18" charset="0"/>
              </a:rPr>
              <a:t>Kết nối CSDL MySQL</a:t>
            </a:r>
          </a:p>
        </p:txBody>
      </p:sp>
    </p:spTree>
    <p:extLst>
      <p:ext uri="{BB962C8B-B14F-4D97-AF65-F5344CB8AC3E}">
        <p14:creationId xmlns:p14="http://schemas.microsoft.com/office/powerpoint/2010/main" val="1733810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3.2. Sử dụng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7FE0F40-1799-4ACA-0D36-EB192440F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149" y="1369237"/>
            <a:ext cx="9204712" cy="4890003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2080251" y="1448664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9A1311C-3AF6-91AC-03B8-A0593393EA19}"/>
              </a:ext>
            </a:extLst>
          </p:cNvPr>
          <p:cNvSpPr txBox="1"/>
          <p:nvPr/>
        </p:nvSpPr>
        <p:spPr>
          <a:xfrm>
            <a:off x="502810" y="876794"/>
            <a:ext cx="373211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>
                <a:latin typeface="Cambria" panose="02040503050406030204" pitchFamily="18" charset="0"/>
                <a:ea typeface="Cambria" panose="02040503050406030204" pitchFamily="18" charset="0"/>
              </a:rPr>
              <a:t>Tạo mới CSDL MySQL</a:t>
            </a:r>
          </a:p>
        </p:txBody>
      </p:sp>
    </p:spTree>
    <p:extLst>
      <p:ext uri="{BB962C8B-B14F-4D97-AF65-F5344CB8AC3E}">
        <p14:creationId xmlns:p14="http://schemas.microsoft.com/office/powerpoint/2010/main" val="42092827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3.2. Sử dụng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2059946-DF8F-F400-86A6-5F89131AD347}"/>
              </a:ext>
            </a:extLst>
          </p:cNvPr>
          <p:cNvSpPr txBox="1"/>
          <p:nvPr/>
        </p:nvSpPr>
        <p:spPr>
          <a:xfrm>
            <a:off x="570487" y="1231488"/>
            <a:ext cx="2016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New Schema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2322FA-47C1-8A49-D25A-10220E302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685" y="824016"/>
            <a:ext cx="6867515" cy="5605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7437600" y="1480753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0390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3.2. Sử dụng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F27D622-D746-A994-2AC4-CD5E34D5F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465" y="903876"/>
            <a:ext cx="6658600" cy="5382701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4558765" y="15480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4D4A27F5-6FDD-EBF7-19B3-BB4722992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400" y="3509625"/>
            <a:ext cx="3234000" cy="178237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6826765" y="56880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endCxn id="13" idx="2"/>
          </p:cNvCxnSpPr>
          <p:nvPr/>
        </p:nvCxnSpPr>
        <p:spPr>
          <a:xfrm flipV="1">
            <a:off x="6826765" y="5292000"/>
            <a:ext cx="2796635" cy="8784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8223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3.2. Sử dụng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FA322D2-5935-CA19-7F8E-00F291F1B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200" y="1017342"/>
            <a:ext cx="6237908" cy="4710257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7827565" y="50256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1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3.2. Sử dụng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48D72D3-1B0C-0708-9BC5-8C2304CDC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000" y="1099922"/>
            <a:ext cx="6281108" cy="474287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7949965" y="50760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268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3.1. Cài </a:t>
              </a:r>
              <a:r>
                <a:rPr lang="en-US" sz="2800" b="1" dirty="0" err="1">
                  <a:latin typeface="Cambria" panose="02040503050406030204" pitchFamily="18" charset="0"/>
                </a:rPr>
                <a:t>đặt</a:t>
              </a:r>
              <a:r>
                <a:rPr lang="en-US" sz="2800" b="1" dirty="0">
                  <a:latin typeface="Cambria" panose="02040503050406030204" pitchFamily="18" charset="0"/>
                </a:rPr>
                <a:t> MYSQL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1FA000E-7DB1-F5CD-AFCC-00A1FA03D911}"/>
              </a:ext>
            </a:extLst>
          </p:cNvPr>
          <p:cNvSpPr txBox="1"/>
          <p:nvPr/>
        </p:nvSpPr>
        <p:spPr>
          <a:xfrm>
            <a:off x="326921" y="898692"/>
            <a:ext cx="801937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latin typeface="Cambria" panose="02040503050406030204" pitchFamily="18" charset="0"/>
                <a:ea typeface="Cambria" panose="02040503050406030204" pitchFamily="18" charset="0"/>
                <a:hlinkClick r:id="rId3"/>
              </a:rPr>
              <a:t>https://dev.mysql.com/downloads/installer/</a:t>
            </a:r>
            <a:r>
              <a:rPr lang="en-US" sz="2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B781D0-0225-7DE6-5906-7D0999065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791" y="1461491"/>
            <a:ext cx="7067009" cy="466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5067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3.2. Sử dụng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7A67985-AAD1-A621-78AD-13E14DF04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268" y="891412"/>
            <a:ext cx="2803732" cy="5728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1EF5D9-7E53-3A73-0267-DDA7C89A3D62}"/>
              </a:ext>
            </a:extLst>
          </p:cNvPr>
          <p:cNvSpPr txBox="1"/>
          <p:nvPr/>
        </p:nvSpPr>
        <p:spPr>
          <a:xfrm>
            <a:off x="502810" y="876794"/>
            <a:ext cx="31037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>
                <a:latin typeface="Cambria" panose="02040503050406030204" pitchFamily="18" charset="0"/>
                <a:ea typeface="Cambria" panose="02040503050406030204" pitchFamily="18" charset="0"/>
              </a:rPr>
              <a:t>CSDL sau khi tạo:</a:t>
            </a:r>
          </a:p>
        </p:txBody>
      </p:sp>
    </p:spTree>
    <p:extLst>
      <p:ext uri="{BB962C8B-B14F-4D97-AF65-F5344CB8AC3E}">
        <p14:creationId xmlns:p14="http://schemas.microsoft.com/office/powerpoint/2010/main" val="7099252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3.2. Sử dụng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EFD94EC-A021-61FC-542B-A8014E1839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00"/>
          <a:stretch/>
        </p:blipFill>
        <p:spPr>
          <a:xfrm>
            <a:off x="1467702" y="1417998"/>
            <a:ext cx="9405600" cy="496260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048466" y="2605202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D5D6815-C23E-326F-FDE1-94D6535C4B05}"/>
              </a:ext>
            </a:extLst>
          </p:cNvPr>
          <p:cNvSpPr txBox="1"/>
          <p:nvPr/>
        </p:nvSpPr>
        <p:spPr>
          <a:xfrm>
            <a:off x="502810" y="876794"/>
            <a:ext cx="30235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>
                <a:latin typeface="Cambria" panose="02040503050406030204" pitchFamily="18" charset="0"/>
                <a:ea typeface="Cambria" panose="02040503050406030204" pitchFamily="18" charset="0"/>
              </a:rPr>
              <a:t>Tạo Bảng dữ liệu</a:t>
            </a:r>
          </a:p>
        </p:txBody>
      </p:sp>
    </p:spTree>
    <p:extLst>
      <p:ext uri="{BB962C8B-B14F-4D97-AF65-F5344CB8AC3E}">
        <p14:creationId xmlns:p14="http://schemas.microsoft.com/office/powerpoint/2010/main" val="24787509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3.2. Sử dụng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6533B3F-CDB7-940A-D7E7-AB9085EAE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477" y="944785"/>
            <a:ext cx="6617563" cy="53545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E8F306-116D-9BDB-48D8-AAF9E9F5A09F}"/>
              </a:ext>
            </a:extLst>
          </p:cNvPr>
          <p:cNvSpPr txBox="1"/>
          <p:nvPr/>
        </p:nvSpPr>
        <p:spPr>
          <a:xfrm>
            <a:off x="502810" y="876794"/>
            <a:ext cx="30235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>
                <a:latin typeface="Cambria" panose="02040503050406030204" pitchFamily="18" charset="0"/>
                <a:ea typeface="Cambria" panose="02040503050406030204" pitchFamily="18" charset="0"/>
              </a:rPr>
              <a:t>Tạo Bảng dữ liệu</a:t>
            </a:r>
          </a:p>
        </p:txBody>
      </p:sp>
    </p:spTree>
    <p:extLst>
      <p:ext uri="{BB962C8B-B14F-4D97-AF65-F5344CB8AC3E}">
        <p14:creationId xmlns:p14="http://schemas.microsoft.com/office/powerpoint/2010/main" val="3035537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3.2. Sử dụng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DBF480F-7207-C967-9F3E-2B2795B04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410" y="1295874"/>
            <a:ext cx="6822698" cy="50816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9E9B43-71A5-B3D3-E900-8FA09FA7C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9891" y="3740281"/>
            <a:ext cx="3723418" cy="2052111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6682765" y="56880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450624" y="3088148"/>
            <a:ext cx="4975200" cy="138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869484" y="2440832"/>
            <a:ext cx="4975200" cy="478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8873AC-C1A3-15D9-34F8-D68471B43352}"/>
              </a:ext>
            </a:extLst>
          </p:cNvPr>
          <p:cNvSpPr txBox="1"/>
          <p:nvPr/>
        </p:nvSpPr>
        <p:spPr>
          <a:xfrm>
            <a:off x="502810" y="876794"/>
            <a:ext cx="754244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>
                <a:latin typeface="Cambria" panose="02040503050406030204" pitchFamily="18" charset="0"/>
                <a:ea typeface="Cambria" panose="02040503050406030204" pitchFamily="18" charset="0"/>
              </a:rPr>
              <a:t>Tạo Bảng dữ liệu: Bổ sung các cột và kiểu dữ liệu</a:t>
            </a:r>
          </a:p>
        </p:txBody>
      </p:sp>
    </p:spTree>
    <p:extLst>
      <p:ext uri="{BB962C8B-B14F-4D97-AF65-F5344CB8AC3E}">
        <p14:creationId xmlns:p14="http://schemas.microsoft.com/office/powerpoint/2010/main" val="28069861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3.2. Sử dụng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13180B3-D575-F179-BF61-C751B7BA1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799" y="1369237"/>
            <a:ext cx="6331179" cy="4780686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8355965" y="5420521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245420B-E769-1B5B-3AA7-90578D3E9DB8}"/>
              </a:ext>
            </a:extLst>
          </p:cNvPr>
          <p:cNvSpPr txBox="1"/>
          <p:nvPr/>
        </p:nvSpPr>
        <p:spPr>
          <a:xfrm>
            <a:off x="502810" y="876794"/>
            <a:ext cx="30235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>
                <a:latin typeface="Cambria" panose="02040503050406030204" pitchFamily="18" charset="0"/>
                <a:ea typeface="Cambria" panose="02040503050406030204" pitchFamily="18" charset="0"/>
              </a:rPr>
              <a:t>Tạo Bảng dữ liệu</a:t>
            </a:r>
          </a:p>
        </p:txBody>
      </p:sp>
    </p:spTree>
    <p:extLst>
      <p:ext uri="{BB962C8B-B14F-4D97-AF65-F5344CB8AC3E}">
        <p14:creationId xmlns:p14="http://schemas.microsoft.com/office/powerpoint/2010/main" val="15052853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3.2. Sử dụng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06EF42C-3C08-0904-4CE9-073DA0F7C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373" y="1367111"/>
            <a:ext cx="6566708" cy="495853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8091646" y="5569081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CD8773C-32D4-7503-B4A2-BC58F5E95F56}"/>
              </a:ext>
            </a:extLst>
          </p:cNvPr>
          <p:cNvSpPr txBox="1"/>
          <p:nvPr/>
        </p:nvSpPr>
        <p:spPr>
          <a:xfrm>
            <a:off x="502810" y="876794"/>
            <a:ext cx="30235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>
                <a:latin typeface="Cambria" panose="02040503050406030204" pitchFamily="18" charset="0"/>
                <a:ea typeface="Cambria" panose="02040503050406030204" pitchFamily="18" charset="0"/>
              </a:rPr>
              <a:t>Tạo Bảng dữ liệu</a:t>
            </a:r>
          </a:p>
        </p:txBody>
      </p:sp>
    </p:spTree>
    <p:extLst>
      <p:ext uri="{BB962C8B-B14F-4D97-AF65-F5344CB8AC3E}">
        <p14:creationId xmlns:p14="http://schemas.microsoft.com/office/powerpoint/2010/main" val="8598355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3.2. Sử dụng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65D0D23-75FD-619C-7A19-5D960934B1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450"/>
          <a:stretch/>
        </p:blipFill>
        <p:spPr>
          <a:xfrm>
            <a:off x="5254810" y="1270578"/>
            <a:ext cx="2419684" cy="47011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44A2EE-21DD-7E3B-7BC4-2A65B03E4EEF}"/>
              </a:ext>
            </a:extLst>
          </p:cNvPr>
          <p:cNvSpPr txBox="1"/>
          <p:nvPr/>
        </p:nvSpPr>
        <p:spPr>
          <a:xfrm>
            <a:off x="502810" y="876794"/>
            <a:ext cx="47211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>
                <a:latin typeface="Cambria" panose="02040503050406030204" pitchFamily="18" charset="0"/>
                <a:ea typeface="Cambria" panose="02040503050406030204" pitchFamily="18" charset="0"/>
              </a:rPr>
              <a:t>Bảng sau khi tạo thành công:</a:t>
            </a:r>
          </a:p>
        </p:txBody>
      </p:sp>
    </p:spTree>
    <p:extLst>
      <p:ext uri="{BB962C8B-B14F-4D97-AF65-F5344CB8AC3E}">
        <p14:creationId xmlns:p14="http://schemas.microsoft.com/office/powerpoint/2010/main" val="29220984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3.2. Sử dụng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4052CD3-4994-E90C-3339-DAB828A245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22"/>
          <a:stretch/>
        </p:blipFill>
        <p:spPr>
          <a:xfrm>
            <a:off x="1276353" y="1279869"/>
            <a:ext cx="9592800" cy="508720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156718" y="2621516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9ED742B-ECC6-994A-F66E-9BD775427586}"/>
              </a:ext>
            </a:extLst>
          </p:cNvPr>
          <p:cNvSpPr txBox="1"/>
          <p:nvPr/>
        </p:nvSpPr>
        <p:spPr>
          <a:xfrm>
            <a:off x="502810" y="876794"/>
            <a:ext cx="43444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>
                <a:latin typeface="Cambria" panose="02040503050406030204" pitchFamily="18" charset="0"/>
                <a:ea typeface="Cambria" panose="02040503050406030204" pitchFamily="18" charset="0"/>
              </a:rPr>
              <a:t>Các thao tác CRUD: Create</a:t>
            </a:r>
          </a:p>
        </p:txBody>
      </p:sp>
    </p:spTree>
    <p:extLst>
      <p:ext uri="{BB962C8B-B14F-4D97-AF65-F5344CB8AC3E}">
        <p14:creationId xmlns:p14="http://schemas.microsoft.com/office/powerpoint/2010/main" val="17150724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3.2. Sử dụng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9E49F68-17A1-A2D6-3899-C55AE62EF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357" y="1414547"/>
            <a:ext cx="6672155" cy="49695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3336CA-8750-2FDB-AA23-1D30B4285EBA}"/>
              </a:ext>
            </a:extLst>
          </p:cNvPr>
          <p:cNvSpPr txBox="1"/>
          <p:nvPr/>
        </p:nvSpPr>
        <p:spPr>
          <a:xfrm>
            <a:off x="502810" y="876794"/>
            <a:ext cx="43444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>
                <a:latin typeface="Cambria" panose="02040503050406030204" pitchFamily="18" charset="0"/>
                <a:ea typeface="Cambria" panose="02040503050406030204" pitchFamily="18" charset="0"/>
              </a:rPr>
              <a:t>Các thao tác CRUD: Create</a:t>
            </a:r>
          </a:p>
        </p:txBody>
      </p:sp>
    </p:spTree>
    <p:extLst>
      <p:ext uri="{BB962C8B-B14F-4D97-AF65-F5344CB8AC3E}">
        <p14:creationId xmlns:p14="http://schemas.microsoft.com/office/powerpoint/2010/main" val="9664826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3.2. Sử dụng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D242583-B97A-1977-C13F-BC323CF14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164" y="1397370"/>
            <a:ext cx="5797622" cy="483412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7824575" y="562204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045A629-E797-A5F4-669E-242BF63483F8}"/>
              </a:ext>
            </a:extLst>
          </p:cNvPr>
          <p:cNvSpPr txBox="1"/>
          <p:nvPr/>
        </p:nvSpPr>
        <p:spPr>
          <a:xfrm>
            <a:off x="502810" y="876794"/>
            <a:ext cx="43444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>
                <a:latin typeface="Cambria" panose="02040503050406030204" pitchFamily="18" charset="0"/>
                <a:ea typeface="Cambria" panose="02040503050406030204" pitchFamily="18" charset="0"/>
              </a:rPr>
              <a:t>Các thao tác CRUD: Create</a:t>
            </a:r>
          </a:p>
        </p:txBody>
      </p:sp>
    </p:spTree>
    <p:extLst>
      <p:ext uri="{BB962C8B-B14F-4D97-AF65-F5344CB8AC3E}">
        <p14:creationId xmlns:p14="http://schemas.microsoft.com/office/powerpoint/2010/main" val="2384667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3.1. Cài đặt MYSQL</a:t>
              </a:r>
              <a:endParaRPr lang="en-US" sz="2800" b="1" dirty="0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8D2705E-99D3-C11B-49FA-9090EE79A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273" y="1032834"/>
            <a:ext cx="6476927" cy="534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244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3.2. Sử dụng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AB2EFDE-6913-DEE4-2905-AB20A0F93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000" y="1349888"/>
            <a:ext cx="7301715" cy="4813603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8421015" y="5394448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23D3188-529D-1F4A-31CB-9518B1A68F08}"/>
              </a:ext>
            </a:extLst>
          </p:cNvPr>
          <p:cNvSpPr txBox="1"/>
          <p:nvPr/>
        </p:nvSpPr>
        <p:spPr>
          <a:xfrm>
            <a:off x="502810" y="876794"/>
            <a:ext cx="43444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>
                <a:latin typeface="Cambria" panose="02040503050406030204" pitchFamily="18" charset="0"/>
                <a:ea typeface="Cambria" panose="02040503050406030204" pitchFamily="18" charset="0"/>
              </a:rPr>
              <a:t>Các thao tác CRUD: Create</a:t>
            </a:r>
          </a:p>
        </p:txBody>
      </p:sp>
    </p:spTree>
    <p:extLst>
      <p:ext uri="{BB962C8B-B14F-4D97-AF65-F5344CB8AC3E}">
        <p14:creationId xmlns:p14="http://schemas.microsoft.com/office/powerpoint/2010/main" val="26164340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3.2. Sử dụng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AB9B0BA-31F2-9718-A714-FEF3FF541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054" y="1421095"/>
            <a:ext cx="7251960" cy="4780802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8185307" y="5508244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45755AC-3D21-71D9-C6FB-8DB1CDFE7DBE}"/>
              </a:ext>
            </a:extLst>
          </p:cNvPr>
          <p:cNvSpPr txBox="1"/>
          <p:nvPr/>
        </p:nvSpPr>
        <p:spPr>
          <a:xfrm>
            <a:off x="502810" y="876794"/>
            <a:ext cx="43444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>
                <a:latin typeface="Cambria" panose="02040503050406030204" pitchFamily="18" charset="0"/>
                <a:ea typeface="Cambria" panose="02040503050406030204" pitchFamily="18" charset="0"/>
              </a:rPr>
              <a:t>Các thao tác CRUD: Create</a:t>
            </a:r>
          </a:p>
        </p:txBody>
      </p:sp>
    </p:spTree>
    <p:extLst>
      <p:ext uri="{BB962C8B-B14F-4D97-AF65-F5344CB8AC3E}">
        <p14:creationId xmlns:p14="http://schemas.microsoft.com/office/powerpoint/2010/main" val="208775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3.2. Sử dụng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D268627-117E-5967-CE75-47150398E6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26"/>
          <a:stretch/>
        </p:blipFill>
        <p:spPr>
          <a:xfrm>
            <a:off x="1200915" y="1421095"/>
            <a:ext cx="9020218" cy="4808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E95ADC-7563-8702-D942-0B95FF428D4A}"/>
              </a:ext>
            </a:extLst>
          </p:cNvPr>
          <p:cNvSpPr txBox="1"/>
          <p:nvPr/>
        </p:nvSpPr>
        <p:spPr>
          <a:xfrm>
            <a:off x="502810" y="876794"/>
            <a:ext cx="43444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>
                <a:latin typeface="Cambria" panose="02040503050406030204" pitchFamily="18" charset="0"/>
                <a:ea typeface="Cambria" panose="02040503050406030204" pitchFamily="18" charset="0"/>
              </a:rPr>
              <a:t>Các thao tác CRUD: Create</a:t>
            </a:r>
          </a:p>
        </p:txBody>
      </p:sp>
    </p:spTree>
    <p:extLst>
      <p:ext uri="{BB962C8B-B14F-4D97-AF65-F5344CB8AC3E}">
        <p14:creationId xmlns:p14="http://schemas.microsoft.com/office/powerpoint/2010/main" val="40254464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3.2. Sử dụng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6893FF1-B2F4-FC32-F919-78149F09F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600" y="1361178"/>
            <a:ext cx="9202515" cy="501632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8825497" y="548695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2660FDA-576F-3D4A-0583-AEB05B7DC332}"/>
              </a:ext>
            </a:extLst>
          </p:cNvPr>
          <p:cNvSpPr txBox="1"/>
          <p:nvPr/>
        </p:nvSpPr>
        <p:spPr>
          <a:xfrm>
            <a:off x="502810" y="876794"/>
            <a:ext cx="43444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>
                <a:latin typeface="Cambria" panose="02040503050406030204" pitchFamily="18" charset="0"/>
                <a:ea typeface="Cambria" panose="02040503050406030204" pitchFamily="18" charset="0"/>
              </a:rPr>
              <a:t>Các thao tác CRUD: Create</a:t>
            </a:r>
          </a:p>
        </p:txBody>
      </p:sp>
    </p:spTree>
    <p:extLst>
      <p:ext uri="{BB962C8B-B14F-4D97-AF65-F5344CB8AC3E}">
        <p14:creationId xmlns:p14="http://schemas.microsoft.com/office/powerpoint/2010/main" val="30834478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3.2. Sử dụng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739085D-BA45-A056-D37C-DB9A9E917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350" y="1312259"/>
            <a:ext cx="7511613" cy="5013387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8367138" y="557158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C483FD9-C45D-313F-0775-5FDF600DA44E}"/>
              </a:ext>
            </a:extLst>
          </p:cNvPr>
          <p:cNvSpPr txBox="1"/>
          <p:nvPr/>
        </p:nvSpPr>
        <p:spPr>
          <a:xfrm>
            <a:off x="502810" y="876794"/>
            <a:ext cx="43444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>
                <a:latin typeface="Cambria" panose="02040503050406030204" pitchFamily="18" charset="0"/>
                <a:ea typeface="Cambria" panose="02040503050406030204" pitchFamily="18" charset="0"/>
              </a:rPr>
              <a:t>Các thao tác CRUD: Create</a:t>
            </a:r>
          </a:p>
        </p:txBody>
      </p:sp>
    </p:spTree>
    <p:extLst>
      <p:ext uri="{BB962C8B-B14F-4D97-AF65-F5344CB8AC3E}">
        <p14:creationId xmlns:p14="http://schemas.microsoft.com/office/powerpoint/2010/main" val="1808940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3.2. Sử dụng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39334CD-6A83-ADD1-0E69-28FEA75AF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466" y="1334352"/>
            <a:ext cx="7478508" cy="4991293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8227653" y="5579329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1D7B92B-C9B3-76D1-B1AA-578DF4AF87F1}"/>
              </a:ext>
            </a:extLst>
          </p:cNvPr>
          <p:cNvSpPr txBox="1"/>
          <p:nvPr/>
        </p:nvSpPr>
        <p:spPr>
          <a:xfrm>
            <a:off x="502810" y="876794"/>
            <a:ext cx="43444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>
                <a:latin typeface="Cambria" panose="02040503050406030204" pitchFamily="18" charset="0"/>
                <a:ea typeface="Cambria" panose="02040503050406030204" pitchFamily="18" charset="0"/>
              </a:rPr>
              <a:t>Các thao tác CRUD: Create</a:t>
            </a:r>
          </a:p>
        </p:txBody>
      </p:sp>
    </p:spTree>
    <p:extLst>
      <p:ext uri="{BB962C8B-B14F-4D97-AF65-F5344CB8AC3E}">
        <p14:creationId xmlns:p14="http://schemas.microsoft.com/office/powerpoint/2010/main" val="35072042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3.2. Sử dụng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CB61843-6D1F-39D4-7594-070B934CF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224" y="1338607"/>
            <a:ext cx="9246142" cy="49870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603666-1BB8-5281-6AB3-BD638585A840}"/>
              </a:ext>
            </a:extLst>
          </p:cNvPr>
          <p:cNvSpPr txBox="1"/>
          <p:nvPr/>
        </p:nvSpPr>
        <p:spPr>
          <a:xfrm>
            <a:off x="502810" y="876794"/>
            <a:ext cx="43444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>
                <a:latin typeface="Cambria" panose="02040503050406030204" pitchFamily="18" charset="0"/>
                <a:ea typeface="Cambria" panose="02040503050406030204" pitchFamily="18" charset="0"/>
              </a:rPr>
              <a:t>Các thao tác CRUD: Create</a:t>
            </a:r>
          </a:p>
        </p:txBody>
      </p:sp>
    </p:spTree>
    <p:extLst>
      <p:ext uri="{BB962C8B-B14F-4D97-AF65-F5344CB8AC3E}">
        <p14:creationId xmlns:p14="http://schemas.microsoft.com/office/powerpoint/2010/main" val="11885482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3.2. Sử dụng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44B2CA7-E27E-C3FA-2235-406EEC51B0A3}"/>
              </a:ext>
            </a:extLst>
          </p:cNvPr>
          <p:cNvSpPr txBox="1"/>
          <p:nvPr/>
        </p:nvSpPr>
        <p:spPr>
          <a:xfrm>
            <a:off x="502810" y="876794"/>
            <a:ext cx="362631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>
                <a:latin typeface="Cambria" panose="02040503050406030204" pitchFamily="18" charset="0"/>
                <a:ea typeface="Cambria" panose="02040503050406030204" pitchFamily="18" charset="0"/>
              </a:rPr>
              <a:t>Các thao tác CRUD: 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E8AF77-66A4-66B1-93F5-F9504CE4F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448" y="1369237"/>
            <a:ext cx="6612112" cy="509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6008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B3F8D89E-9F4D-3C31-B0AA-16F3970D4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E06CA63B-1AD5-0066-762C-ECB6A849668D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8436BDB6-881E-2508-840E-88CE474A9E9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34126C1-D646-BA7E-DAC2-2B46D5657862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5D136544-7543-CFE7-963E-643467BB1DF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3.2. Sử dụng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A0F33922-EDF8-5FB7-D38B-99079B631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9AF33450-3ACE-616A-B71F-7D09EBA5F1F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B1993295-95CD-C1B5-9491-7B8583C864D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BAB6F9E6-B301-07E5-FD59-643D737CE45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1F75F49-4A90-DD08-06F4-3C8EE9334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333" y="1349864"/>
            <a:ext cx="9151261" cy="48616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3417E3-5E3A-5A58-16C2-A43D0DB550DE}"/>
              </a:ext>
            </a:extLst>
          </p:cNvPr>
          <p:cNvSpPr txBox="1"/>
          <p:nvPr/>
        </p:nvSpPr>
        <p:spPr>
          <a:xfrm>
            <a:off x="502810" y="876794"/>
            <a:ext cx="362631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>
                <a:latin typeface="Cambria" panose="02040503050406030204" pitchFamily="18" charset="0"/>
                <a:ea typeface="Cambria" panose="02040503050406030204" pitchFamily="18" charset="0"/>
              </a:rPr>
              <a:t>Các thao tác CRUD: R</a:t>
            </a:r>
          </a:p>
        </p:txBody>
      </p:sp>
    </p:spTree>
    <p:extLst>
      <p:ext uri="{BB962C8B-B14F-4D97-AF65-F5344CB8AC3E}">
        <p14:creationId xmlns:p14="http://schemas.microsoft.com/office/powerpoint/2010/main" val="37276379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4F17E790-0FFC-7E44-CFA4-A963E2141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D707C3A7-C786-EBEA-A945-BC751103B49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A540C6EB-3D21-0088-BADF-3924EE8A7E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B2ED9BF-7D59-6C22-CCC6-B01C0F76329E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EF2AA547-3CDB-024D-E581-5A04C2619EF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3.2. Sử dụng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8AE71144-7241-FBAD-78CF-3D1522DC09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C950A346-7DA8-5930-3B8B-017A80F219C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F6F5E35F-B5FA-9E22-51E9-3747DBFE4A0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8503BAC2-E7A1-A5EB-7955-A96E78A4D3F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7B19228-00BD-0BAF-05C4-F600811305D2}"/>
              </a:ext>
            </a:extLst>
          </p:cNvPr>
          <p:cNvSpPr txBox="1"/>
          <p:nvPr/>
        </p:nvSpPr>
        <p:spPr>
          <a:xfrm>
            <a:off x="502810" y="876794"/>
            <a:ext cx="36359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>
                <a:latin typeface="Cambria" panose="02040503050406030204" pitchFamily="18" charset="0"/>
                <a:ea typeface="Cambria" panose="02040503050406030204" pitchFamily="18" charset="0"/>
              </a:rPr>
              <a:t>Các thao tác CRUD: U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344706-D3E5-1C7A-DCB3-1B79CAB548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5118" b="41993"/>
          <a:stretch>
            <a:fillRect/>
          </a:stretch>
        </p:blipFill>
        <p:spPr>
          <a:xfrm>
            <a:off x="892609" y="1510473"/>
            <a:ext cx="7910428" cy="334824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3C4AB0-1978-5A57-E51E-0C138046C571}"/>
              </a:ext>
            </a:extLst>
          </p:cNvPr>
          <p:cNvCxnSpPr/>
          <p:nvPr/>
        </p:nvCxnSpPr>
        <p:spPr>
          <a:xfrm>
            <a:off x="6377553" y="1549831"/>
            <a:ext cx="0" cy="57343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489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3.1. Cài đặt MYSQL</a:t>
              </a:r>
              <a:endParaRPr lang="en-US" sz="2800" b="1" dirty="0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5111E44-3E3E-B748-DDDC-CCE0BDFC9C0F}"/>
              </a:ext>
            </a:extLst>
          </p:cNvPr>
          <p:cNvSpPr txBox="1"/>
          <p:nvPr/>
        </p:nvSpPr>
        <p:spPr>
          <a:xfrm>
            <a:off x="449168" y="789933"/>
            <a:ext cx="609512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latin typeface="Cambria" panose="02040503050406030204" pitchFamily="18" charset="0"/>
                <a:ea typeface="Cambria" panose="02040503050406030204" pitchFamily="18" charset="0"/>
              </a:rPr>
              <a:t>Installing MySQL Server:</a:t>
            </a:r>
          </a:p>
          <a:p>
            <a:r>
              <a:rPr lang="en-US" sz="2500" dirty="0">
                <a:latin typeface="Cambria" panose="02040503050406030204" pitchFamily="18" charset="0"/>
                <a:ea typeface="Cambria" panose="02040503050406030204" pitchFamily="18" charset="0"/>
              </a:rPr>
              <a:t>mysql-installer-community-8.0.32.0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EDECD2-36D8-D8BF-C055-89C01EBCA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566" y="1695128"/>
            <a:ext cx="6099634" cy="460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032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926AFEEC-10A5-2C9F-29E1-7C9DA3B1B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D9793782-8AD6-7CDA-58D3-1233F5C3ACA9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A8840A94-0001-EA73-9BF5-5E393F69C0B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2C259E-EAB1-4D58-E412-CA59FC99E7D8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ECC1C361-48C8-6DEA-0BA4-9702943A4E6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3.2. Sử dụng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A392C5BA-5680-08FF-CCC9-FF83614B4A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94C1E4C-A049-6172-B9C2-9542DE7636A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F49C81C8-C292-9589-D111-5D1D964D137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2991B29A-AC2D-9E49-9892-98984EC8400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FA69BC9-9DE0-D7B0-E861-91D81565710C}"/>
              </a:ext>
            </a:extLst>
          </p:cNvPr>
          <p:cNvSpPr txBox="1"/>
          <p:nvPr/>
        </p:nvSpPr>
        <p:spPr>
          <a:xfrm>
            <a:off x="502810" y="876794"/>
            <a:ext cx="36359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>
                <a:latin typeface="Cambria" panose="02040503050406030204" pitchFamily="18" charset="0"/>
                <a:ea typeface="Cambria" panose="02040503050406030204" pitchFamily="18" charset="0"/>
              </a:rPr>
              <a:t>Các thao tác CRUD: 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6C4411-18B4-697B-79FC-F4CCF506E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105" y="1572755"/>
            <a:ext cx="5791702" cy="342929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1B6698-9F6F-A853-47F2-6BB061094447}"/>
              </a:ext>
            </a:extLst>
          </p:cNvPr>
          <p:cNvCxnSpPr/>
          <p:nvPr/>
        </p:nvCxnSpPr>
        <p:spPr>
          <a:xfrm>
            <a:off x="5804116" y="4130299"/>
            <a:ext cx="0" cy="57343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FF05725-00F8-49E1-0B86-071052923BA5}"/>
              </a:ext>
            </a:extLst>
          </p:cNvPr>
          <p:cNvSpPr/>
          <p:nvPr/>
        </p:nvSpPr>
        <p:spPr>
          <a:xfrm>
            <a:off x="3409627" y="2239505"/>
            <a:ext cx="480448" cy="2247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580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BE53CCB6-6742-958F-E8E1-48D008921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57857E92-B69E-223E-86A4-19EA6673866D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BF85BE62-1A3E-01F3-A93D-340A78BAD78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37D06E7-842A-AB53-5B59-A4CB4DD83BC4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AC744B12-2F93-E124-9785-A1AF592D6DF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3.2. Sử dụng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ECCC3DD7-F77E-1F9D-D37B-01E09CCA73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E20308DA-19F8-C901-D7DC-37763FDE69C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F65E097B-B2B0-3FBF-B8CD-D9235640F99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C157C655-562D-55C9-C028-DABA2AA9567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7CB977C-4A1C-1DC1-7185-846388997D15}"/>
              </a:ext>
            </a:extLst>
          </p:cNvPr>
          <p:cNvSpPr txBox="1"/>
          <p:nvPr/>
        </p:nvSpPr>
        <p:spPr>
          <a:xfrm>
            <a:off x="502810" y="876794"/>
            <a:ext cx="36359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>
                <a:latin typeface="Cambria" panose="02040503050406030204" pitchFamily="18" charset="0"/>
                <a:ea typeface="Cambria" panose="02040503050406030204" pitchFamily="18" charset="0"/>
              </a:rPr>
              <a:t>Các thao tác CRUD: U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D2D13B-D183-9260-3BB9-85231FDE2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079" y="1433083"/>
            <a:ext cx="7356038" cy="462802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0E971FF-C4DA-CA6A-09BF-ACAABBF61732}"/>
              </a:ext>
            </a:extLst>
          </p:cNvPr>
          <p:cNvCxnSpPr/>
          <p:nvPr/>
        </p:nvCxnSpPr>
        <p:spPr>
          <a:xfrm>
            <a:off x="7392692" y="5098943"/>
            <a:ext cx="0" cy="57343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4772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DCB09DD0-90BE-6DBD-9446-7C38FD3C4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7DAD2905-0BC9-F60D-0A32-CCC8D7C81CB0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B475B950-0658-2733-1B33-4CC0B46E612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3748198-47D2-727D-3102-D3CBE2779F4F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267D9F64-4291-751D-027B-9B33C8341C7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3.2. Sử dụng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F3468772-B27A-10AE-0465-B47060096F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25CE75D5-86EB-7D93-E5EF-97A2D818CEF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955A0B22-9BC4-93AC-9CB3-086447094EF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E0897EBF-FB61-00E0-1DBC-07BC7F6911F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3B32260-4085-6720-7B6E-449A056D1AD4}"/>
              </a:ext>
            </a:extLst>
          </p:cNvPr>
          <p:cNvSpPr txBox="1"/>
          <p:nvPr/>
        </p:nvSpPr>
        <p:spPr>
          <a:xfrm>
            <a:off x="502810" y="876794"/>
            <a:ext cx="36359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>
                <a:latin typeface="Cambria" panose="02040503050406030204" pitchFamily="18" charset="0"/>
                <a:ea typeface="Cambria" panose="02040503050406030204" pitchFamily="18" charset="0"/>
              </a:rPr>
              <a:t>Các thao tác CRUD: 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C6E410-CA3A-F5EF-C84E-F1EF2C77D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1" y="1440455"/>
            <a:ext cx="5378798" cy="338404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94B385-4F58-2127-62DF-B96875D42E8B}"/>
              </a:ext>
            </a:extLst>
          </p:cNvPr>
          <p:cNvCxnSpPr/>
          <p:nvPr/>
        </p:nvCxnSpPr>
        <p:spPr>
          <a:xfrm>
            <a:off x="4998204" y="4014063"/>
            <a:ext cx="0" cy="57343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54A6D6D-F039-42AF-1A41-BE2A74746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000" y="951062"/>
            <a:ext cx="5593565" cy="3284505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BF6A09A-F5F0-C718-968D-C4FEA0699458}"/>
              </a:ext>
            </a:extLst>
          </p:cNvPr>
          <p:cNvCxnSpPr>
            <a:cxnSpLocks/>
          </p:cNvCxnSpPr>
          <p:nvPr/>
        </p:nvCxnSpPr>
        <p:spPr>
          <a:xfrm flipV="1">
            <a:off x="5067945" y="1728061"/>
            <a:ext cx="3704098" cy="2921431"/>
          </a:xfrm>
          <a:prstGeom prst="bentConnector3">
            <a:avLst>
              <a:gd name="adj1" fmla="val 99791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7896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DF61C28C-2F2A-45B6-ED74-CAF78A806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22E2BC76-173C-73B9-E09B-7DF7549144D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2E2C2DCA-D149-C545-A183-5DD4F16B485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CE906DD-7621-92D5-B621-6CA449D2789C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44CF8F80-6178-DE85-4B05-5656A7A9E08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3.2. Sử dụng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9095CA27-2440-CAC3-A5BD-933F535DFE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71C935E-69AD-80E0-49BC-CC206EA2F30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1AFB0326-5A9E-45CB-D6A5-0A5031125F8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5F43F42B-152E-9D8E-93F2-89DA6417795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9C90983-06A7-B6B4-15F6-524C8AFB8549}"/>
              </a:ext>
            </a:extLst>
          </p:cNvPr>
          <p:cNvSpPr txBox="1"/>
          <p:nvPr/>
        </p:nvSpPr>
        <p:spPr>
          <a:xfrm>
            <a:off x="502810" y="876794"/>
            <a:ext cx="36359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>
                <a:latin typeface="Cambria" panose="02040503050406030204" pitchFamily="18" charset="0"/>
                <a:ea typeface="Cambria" panose="02040503050406030204" pitchFamily="18" charset="0"/>
              </a:rPr>
              <a:t>Các thao tác CRUD: 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6AC208-FDCD-6E86-A92F-5E4B659EA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32" y="1343851"/>
            <a:ext cx="10155067" cy="35819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FAC17CE-3125-A42F-4498-53E848625622}"/>
              </a:ext>
            </a:extLst>
          </p:cNvPr>
          <p:cNvSpPr/>
          <p:nvPr/>
        </p:nvSpPr>
        <p:spPr>
          <a:xfrm>
            <a:off x="883403" y="3084163"/>
            <a:ext cx="4796726" cy="26140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44E8289-C1AA-75E6-20C4-63DB5233BFE1}"/>
              </a:ext>
            </a:extLst>
          </p:cNvPr>
          <p:cNvCxnSpPr>
            <a:cxnSpLocks/>
          </p:cNvCxnSpPr>
          <p:nvPr/>
        </p:nvCxnSpPr>
        <p:spPr>
          <a:xfrm>
            <a:off x="5571641" y="1278610"/>
            <a:ext cx="0" cy="56568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7625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D7DBE1ED-A5E1-68D0-3E58-778A7DC3D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432BA8DB-4A98-DED1-CB62-B4D92540454D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658770A9-06EB-0C11-733E-04073549980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1AF77A5-07B2-9B6C-2E2D-B28C1E2CB4BA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79D413F-83C4-1019-7052-1F7B707F52F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3.2. Sử dụng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EBCE85-8C5B-AFBF-AFA5-A9D6BB5DBF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2C269D48-9F8B-D8AB-C0CC-195AE7524F4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9CB48995-2CD8-F51F-4661-5FE224FFECC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1110E73B-7D5C-E34F-E8ED-18FEBF3FFA8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159FF79-2A0D-A6A6-F0C7-FF5A662A7387}"/>
              </a:ext>
            </a:extLst>
          </p:cNvPr>
          <p:cNvSpPr txBox="1"/>
          <p:nvPr/>
        </p:nvSpPr>
        <p:spPr>
          <a:xfrm>
            <a:off x="502810" y="876794"/>
            <a:ext cx="36359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>
                <a:latin typeface="Cambria" panose="02040503050406030204" pitchFamily="18" charset="0"/>
                <a:ea typeface="Cambria" panose="02040503050406030204" pitchFamily="18" charset="0"/>
              </a:rPr>
              <a:t>Các thao tác CRUD: 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3BD4B6-6CF0-3961-4286-46B31E440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13" y="1433083"/>
            <a:ext cx="7986452" cy="285012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F013C3-7BDC-1FC6-1B16-122264523F7F}"/>
              </a:ext>
            </a:extLst>
          </p:cNvPr>
          <p:cNvCxnSpPr>
            <a:cxnSpLocks/>
          </p:cNvCxnSpPr>
          <p:nvPr/>
        </p:nvCxnSpPr>
        <p:spPr>
          <a:xfrm>
            <a:off x="7787898" y="3204274"/>
            <a:ext cx="0" cy="56568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9922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2078C5BE-E665-3D81-8264-B612C2B34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C539BAAD-6898-5C7C-1F8D-FFC01DCDB0F9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69339F00-313C-FFA2-E289-BAC09A0E420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17E3787-0320-2A23-21C6-9D816BD81FE4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1AB9BE81-6ADB-E66B-4C94-D7CF3ED1875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3.2. Sử dụng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7DB60D20-82F4-499A-60B8-143ED324A4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4BAD6633-D24D-CD7B-63C2-D5E80BF3AF5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AF56BBC5-D9F3-AD75-63D1-4B6D714ADC1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C2DFEDD7-9A37-7200-A499-0D10FFD32F2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6177125-8F06-ECC6-7DF2-EBBDF56D5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61" y="1593096"/>
            <a:ext cx="5478939" cy="46392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EEB5F4-DAE3-DC7D-8C1C-8991C92C89DC}"/>
              </a:ext>
            </a:extLst>
          </p:cNvPr>
          <p:cNvSpPr txBox="1"/>
          <p:nvPr/>
        </p:nvSpPr>
        <p:spPr>
          <a:xfrm>
            <a:off x="502810" y="1009928"/>
            <a:ext cx="234711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>
                <a:latin typeface="Cambria" panose="02040503050406030204" pitchFamily="18" charset="0"/>
                <a:ea typeface="Cambria" panose="02040503050406030204" pitchFamily="18" charset="0"/>
              </a:rPr>
              <a:t>Data Export</a:t>
            </a:r>
          </a:p>
        </p:txBody>
      </p:sp>
    </p:spTree>
    <p:extLst>
      <p:ext uri="{BB962C8B-B14F-4D97-AF65-F5344CB8AC3E}">
        <p14:creationId xmlns:p14="http://schemas.microsoft.com/office/powerpoint/2010/main" val="33981272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A8D048E8-EEEB-E9B5-552F-46B5CB182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94130CF9-B5E6-B751-15A2-3E4DF14C6B1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17273A1F-448A-6F0A-C809-957A02FEDFB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23252BA-9E37-DDC1-5B19-ED0E2D9FEFE5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0685EF6A-B1C0-EE6E-EE56-2A6B3DF4DFB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3.2. Sử dụng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56089316-0182-BDE8-BB39-C20F5234B5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C2A5BC7E-06B5-E126-0E8B-7C4C49DBE04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1EF11B6E-ED9C-3795-D073-E7B1D11F2CC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3335CF9E-120D-B4A1-8439-AF70AE5381D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86D35CF-463D-6C98-BC4F-573AB708203C}"/>
              </a:ext>
            </a:extLst>
          </p:cNvPr>
          <p:cNvSpPr txBox="1"/>
          <p:nvPr/>
        </p:nvSpPr>
        <p:spPr>
          <a:xfrm>
            <a:off x="502810" y="887313"/>
            <a:ext cx="234711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>
                <a:latin typeface="Cambria" panose="02040503050406030204" pitchFamily="18" charset="0"/>
                <a:ea typeface="Cambria" panose="02040503050406030204" pitchFamily="18" charset="0"/>
              </a:rPr>
              <a:t>Data Export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8ABE82-1252-50D8-75FD-2DE92ED6F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379" y="1299319"/>
            <a:ext cx="7314689" cy="504480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E7F6C86-88E6-26BB-908B-2A6C46229BB0}"/>
              </a:ext>
            </a:extLst>
          </p:cNvPr>
          <p:cNvSpPr/>
          <p:nvPr/>
        </p:nvSpPr>
        <p:spPr>
          <a:xfrm>
            <a:off x="3156207" y="4804474"/>
            <a:ext cx="5088892" cy="3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30AD0F-9A05-B69D-13F4-45561A24A25C}"/>
              </a:ext>
            </a:extLst>
          </p:cNvPr>
          <p:cNvSpPr/>
          <p:nvPr/>
        </p:nvSpPr>
        <p:spPr>
          <a:xfrm>
            <a:off x="4744783" y="5469075"/>
            <a:ext cx="1865244" cy="3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1A6FBD-2100-5D1A-F307-B1DCF4E8ABF3}"/>
              </a:ext>
            </a:extLst>
          </p:cNvPr>
          <p:cNvSpPr/>
          <p:nvPr/>
        </p:nvSpPr>
        <p:spPr>
          <a:xfrm>
            <a:off x="4882221" y="4107656"/>
            <a:ext cx="1865244" cy="3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2DB37D-893B-39AA-ADF4-380240D9C55D}"/>
              </a:ext>
            </a:extLst>
          </p:cNvPr>
          <p:cNvCxnSpPr/>
          <p:nvPr/>
        </p:nvCxnSpPr>
        <p:spPr>
          <a:xfrm>
            <a:off x="8159857" y="5393410"/>
            <a:ext cx="0" cy="573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3981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C47EE592-A3C5-6BBD-FFE3-30FBFD619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93C37AF1-D936-9813-5D01-48AB2BBFB9D3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E6220526-E7E1-12A0-3270-648B5E9B00B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23A9268-B8A3-D92F-39C7-996E488C3246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86A247C9-F628-0F18-00CB-FB5DCDD7703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3.2. Sử dụng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84D4C6E9-6A06-BC09-BEF5-FA1CA61767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91264662-979E-38DA-C5E1-D1BE9CDA5F1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980E37AB-D3E3-35FA-FE4C-0571F3427D5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1D6CD786-35C9-6F19-8F8C-CAF7569BD0A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E372A66-6763-720C-3BAE-7DC73BAB3145}"/>
              </a:ext>
            </a:extLst>
          </p:cNvPr>
          <p:cNvSpPr txBox="1"/>
          <p:nvPr/>
        </p:nvSpPr>
        <p:spPr>
          <a:xfrm>
            <a:off x="502810" y="921524"/>
            <a:ext cx="234711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>
                <a:latin typeface="Cambria" panose="02040503050406030204" pitchFamily="18" charset="0"/>
                <a:ea typeface="Cambria" panose="02040503050406030204" pitchFamily="18" charset="0"/>
              </a:rPr>
              <a:t>Data Export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38E75B-7D92-482A-60EF-9F0D437AD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806" y="1658835"/>
            <a:ext cx="9533446" cy="392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4581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0EE26114-01D8-8414-9C32-1B96A98DC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8C416DDD-D1F2-E162-34E0-6ECBEC656E2D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9BBA7696-D677-1F31-4CA3-89B00A5545D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E9D8537-A24F-95D6-85D1-4B38AFDAB5F5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494A5DBC-5C7E-5FCE-95A1-52D802CBCB2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3.2. Sử dụng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A4ECA2A7-C024-1B22-82FB-BFD47C3CEE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2963C054-B04D-21AF-7F0C-1B81D266936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B3DF5B1B-3B76-0CA9-439F-8BBD6A9119D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A96B1325-10C0-5CA7-CB32-03D2B3811E8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CCA9639-E01C-BD40-CA43-0EE92A860436}"/>
              </a:ext>
            </a:extLst>
          </p:cNvPr>
          <p:cNvSpPr txBox="1"/>
          <p:nvPr/>
        </p:nvSpPr>
        <p:spPr>
          <a:xfrm>
            <a:off x="502810" y="921524"/>
            <a:ext cx="234711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>
                <a:latin typeface="Cambria" panose="02040503050406030204" pitchFamily="18" charset="0"/>
                <a:ea typeface="Cambria" panose="02040503050406030204" pitchFamily="18" charset="0"/>
              </a:rPr>
              <a:t>Data Export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097CAD-21FA-32E0-8082-9C9386E61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351" y="1413967"/>
            <a:ext cx="6942012" cy="470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042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9F7C37EB-E029-6E4A-CF90-1E8D7D05B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CE7E8662-E955-33FF-4720-F2548A49D50B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26940232-E8F8-C6E0-899C-2B3F3F98EC5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BD74FBC-F123-F473-E7B2-9DE86DA52ACC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DA2599F4-AB28-47EE-7EAB-92C728D1380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3.2. Sử dụng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067205A9-0F4B-0795-8ECC-A942703897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C4331A8-59F1-FCA6-8815-0A0BB222EC7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69F2B0EE-A6E2-14C8-E8E0-8C0B6EEAB7D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8D5D4DFB-87A4-158B-8393-F705E593788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FB0AAC3-B386-2049-9D7D-3F3CE05A9F11}"/>
              </a:ext>
            </a:extLst>
          </p:cNvPr>
          <p:cNvSpPr txBox="1"/>
          <p:nvPr/>
        </p:nvSpPr>
        <p:spPr>
          <a:xfrm>
            <a:off x="502810" y="921524"/>
            <a:ext cx="234711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>
                <a:latin typeface="Cambria" panose="02040503050406030204" pitchFamily="18" charset="0"/>
                <a:ea typeface="Cambria" panose="02040503050406030204" pitchFamily="18" charset="0"/>
              </a:rPr>
              <a:t>Data Export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B006CD-CA93-E238-8019-91A2F3C7C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093" y="1465825"/>
            <a:ext cx="8931414" cy="246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197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3.1. Cài đặt MYSQL</a:t>
              </a:r>
              <a:endParaRPr lang="en-US" sz="2800" b="1" dirty="0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E381DC2-E06E-580F-BC71-2727C3E47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177" y="936000"/>
            <a:ext cx="7212516" cy="544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289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BDFA4D7B-AD1A-907A-8E79-1735CCFC8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5D819EAC-55BD-745B-7559-F561A71976CF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49CAD6B9-F56B-A067-930B-34AD2388EF8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4C3D188-37CB-98E2-52D3-133170105906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EF9A28E8-1C94-F853-0116-04C5B7ED41F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3.2. Sử dụng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E5D1E61A-71E5-A760-5D4A-7C9148E797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B86A78C9-10B8-9437-20EE-F7BD39FD9A1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31C16481-2D74-16CB-036A-DD0A8A2EB73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B80F763D-87B1-79C1-2024-B2DD208D086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906B067-6328-6224-F14D-EE6382FD5A64}"/>
              </a:ext>
            </a:extLst>
          </p:cNvPr>
          <p:cNvSpPr txBox="1"/>
          <p:nvPr/>
        </p:nvSpPr>
        <p:spPr>
          <a:xfrm>
            <a:off x="502810" y="921524"/>
            <a:ext cx="237757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>
                <a:latin typeface="Cambria" panose="02040503050406030204" pitchFamily="18" charset="0"/>
                <a:ea typeface="Cambria" panose="02040503050406030204" pitchFamily="18" charset="0"/>
              </a:rPr>
              <a:t>Data Import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1B92D8-F4DD-07F7-E419-ADC47AF6F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574" y="1072862"/>
            <a:ext cx="6096851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3615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2DB457F7-FD1B-5B3E-A0FE-DF267B57D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8E0BCDE1-2EE9-C05C-3CB3-DEDAA8CFEE7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58D7846F-1A70-A168-4AE8-AEA4278B419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71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B54779E-14F9-2325-B08E-6D9F5AF4C89C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9C7E670B-D6BF-B2BA-A828-C280EECEB09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3.2. Sử dụng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691D662C-BDFF-4605-10FF-D770236D00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468D8659-7B84-E1B4-AF39-9032B3A2732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5231D342-F3C7-3A36-D100-23174C86088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F259E813-FAD7-CB0C-4376-2C96318AF2A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22D762E-8F5F-485B-CAFB-12B9649919EB}"/>
              </a:ext>
            </a:extLst>
          </p:cNvPr>
          <p:cNvSpPr txBox="1"/>
          <p:nvPr/>
        </p:nvSpPr>
        <p:spPr>
          <a:xfrm>
            <a:off x="502810" y="921524"/>
            <a:ext cx="237757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>
                <a:latin typeface="Cambria" panose="02040503050406030204" pitchFamily="18" charset="0"/>
                <a:ea typeface="Cambria" panose="02040503050406030204" pitchFamily="18" charset="0"/>
              </a:rPr>
              <a:t>Data Import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1878DF-8427-A08D-2323-5F283E269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798" y="921524"/>
            <a:ext cx="7857317" cy="54559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07E503C-56FB-9787-AA23-4E6A809AB906}"/>
              </a:ext>
            </a:extLst>
          </p:cNvPr>
          <p:cNvSpPr/>
          <p:nvPr/>
        </p:nvSpPr>
        <p:spPr>
          <a:xfrm>
            <a:off x="5194234" y="1813301"/>
            <a:ext cx="5631331" cy="3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7BCAE6-B439-3448-FDF2-C2EDF3C0458C}"/>
              </a:ext>
            </a:extLst>
          </p:cNvPr>
          <p:cNvSpPr/>
          <p:nvPr/>
        </p:nvSpPr>
        <p:spPr>
          <a:xfrm>
            <a:off x="3380933" y="3820332"/>
            <a:ext cx="3531311" cy="3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4B9F567-3B46-3BD3-F146-0B81A63C7949}"/>
              </a:ext>
            </a:extLst>
          </p:cNvPr>
          <p:cNvCxnSpPr/>
          <p:nvPr/>
        </p:nvCxnSpPr>
        <p:spPr>
          <a:xfrm>
            <a:off x="10546597" y="5269424"/>
            <a:ext cx="0" cy="6741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0121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CAB69C30-EC45-1EE9-E048-7B08A8AE0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7B953168-9DD5-3EF6-582A-77FF6FACCC5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81BDE83D-A789-98C6-4518-5F521737670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72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8D1D4C3-74E4-C40C-0FC5-0430473CE0CA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489976B-32F4-8D9A-F052-361A7FC99F8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3.2. Sử dụng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8ECC366B-0D40-4584-C58E-C5770B57F6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D6B13FE5-AA54-C978-8953-B1B9ADD8C3E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C0125F67-915E-1964-0CAA-BEC7C64AB4D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EBFC88E5-E9D0-82F9-3860-001274EA4EC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F8D2A7C-0B7A-B6B5-0461-155DBE50494F}"/>
              </a:ext>
            </a:extLst>
          </p:cNvPr>
          <p:cNvSpPr txBox="1"/>
          <p:nvPr/>
        </p:nvSpPr>
        <p:spPr>
          <a:xfrm>
            <a:off x="502810" y="921524"/>
            <a:ext cx="237757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>
                <a:latin typeface="Cambria" panose="02040503050406030204" pitchFamily="18" charset="0"/>
                <a:ea typeface="Cambria" panose="02040503050406030204" pitchFamily="18" charset="0"/>
              </a:rPr>
              <a:t>Data Import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433707-23DD-09C0-7628-A8D918721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918" y="1002384"/>
            <a:ext cx="7041635" cy="485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8671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48E5EADA-1E71-CDA3-5D05-F9F4AFEC7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2F41FBD0-5F88-60D2-55BD-1E767BE22BC3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B28CDE21-EC42-2895-85D7-688975ABE34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73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91EC7C1-24B2-E8DB-D6FC-CD9D0354B5BE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B1468C91-1E56-4D4F-0204-7A93BCA63E7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3.2. Sử dụng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DE32BD3-0EBC-A061-38A5-2B91DBD601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7DF28AE7-8E43-BCCD-C26E-48D1720544F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43FF30D9-F614-891C-FA49-1D086EE92A1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035B1A87-211E-4DD8-61F1-E544955C3D1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D8DC4-198F-2AB4-9785-D852BF5F208C}"/>
              </a:ext>
            </a:extLst>
          </p:cNvPr>
          <p:cNvSpPr txBox="1"/>
          <p:nvPr/>
        </p:nvSpPr>
        <p:spPr>
          <a:xfrm>
            <a:off x="502810" y="921524"/>
            <a:ext cx="237757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>
                <a:latin typeface="Cambria" panose="02040503050406030204" pitchFamily="18" charset="0"/>
                <a:ea typeface="Cambria" panose="02040503050406030204" pitchFamily="18" charset="0"/>
              </a:rPr>
              <a:t>Data Import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10F14B-C336-4A54-E099-9F7A8515B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76" y="1522543"/>
            <a:ext cx="3911955" cy="29512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A12BA4-A9FD-28A4-A254-56FDB603B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104" y="970546"/>
            <a:ext cx="6697520" cy="453159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A4FC387-E33C-B3FF-1D2F-49EB4156C20B}"/>
              </a:ext>
            </a:extLst>
          </p:cNvPr>
          <p:cNvSpPr/>
          <p:nvPr/>
        </p:nvSpPr>
        <p:spPr>
          <a:xfrm>
            <a:off x="3777134" y="2479685"/>
            <a:ext cx="488197" cy="4804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A796586-9064-8A37-ECB6-92470D9BD8F3}"/>
              </a:ext>
            </a:extLst>
          </p:cNvPr>
          <p:cNvCxnSpPr/>
          <p:nvPr/>
        </p:nvCxnSpPr>
        <p:spPr>
          <a:xfrm flipV="1">
            <a:off x="4037309" y="2774197"/>
            <a:ext cx="0" cy="72067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D1EFDCD-FBC0-A44A-6D8D-A263B9413CD6}"/>
              </a:ext>
            </a:extLst>
          </p:cNvPr>
          <p:cNvCxnSpPr/>
          <p:nvPr/>
        </p:nvCxnSpPr>
        <p:spPr>
          <a:xfrm>
            <a:off x="4091553" y="2719909"/>
            <a:ext cx="991891" cy="278256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4822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74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867600" cy="508000"/>
            <a:chOff x="789624" y="1191463"/>
            <a:chExt cx="686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666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vi-VN" sz="2800" b="1">
                  <a:latin typeface="Cambria" panose="02040503050406030204" pitchFamily="18" charset="0"/>
                </a:rPr>
                <a:t>3.3. Lập trình tương tác MySQL Server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9856E36-4052-FED1-ED9A-A245E63EC59E}"/>
              </a:ext>
            </a:extLst>
          </p:cNvPr>
          <p:cNvSpPr txBox="1"/>
          <p:nvPr/>
        </p:nvSpPr>
        <p:spPr>
          <a:xfrm>
            <a:off x="728132" y="1221614"/>
            <a:ext cx="242446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CRUD:</a:t>
            </a:r>
          </a:p>
          <a:p>
            <a:r>
              <a:rPr lang="en-US" sz="2800" dirty="0"/>
              <a:t>Select</a:t>
            </a:r>
          </a:p>
          <a:p>
            <a:r>
              <a:rPr lang="en-US" sz="2800" dirty="0"/>
              <a:t>Insert</a:t>
            </a:r>
          </a:p>
          <a:p>
            <a:r>
              <a:rPr lang="en-US" sz="2800" dirty="0"/>
              <a:t>Update</a:t>
            </a:r>
          </a:p>
          <a:p>
            <a:r>
              <a:rPr lang="en-US" sz="2800" dirty="0"/>
              <a:t>Delete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3816F8-CDEF-F633-9465-89008448794F}"/>
              </a:ext>
            </a:extLst>
          </p:cNvPr>
          <p:cNvSpPr txBox="1"/>
          <p:nvPr/>
        </p:nvSpPr>
        <p:spPr>
          <a:xfrm>
            <a:off x="3622376" y="1221614"/>
            <a:ext cx="3397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pip install flask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B4FFDF-8AF2-B472-4B74-B145E0FCA865}"/>
              </a:ext>
            </a:extLst>
          </p:cNvPr>
          <p:cNvSpPr txBox="1"/>
          <p:nvPr/>
        </p:nvSpPr>
        <p:spPr>
          <a:xfrm>
            <a:off x="3622376" y="1995284"/>
            <a:ext cx="3397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pip install flask-mysql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6CA52B-7C96-5460-359F-C207878A24BF}"/>
              </a:ext>
            </a:extLst>
          </p:cNvPr>
          <p:cNvSpPr txBox="1"/>
          <p:nvPr/>
        </p:nvSpPr>
        <p:spPr>
          <a:xfrm>
            <a:off x="3622376" y="2745616"/>
            <a:ext cx="3397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pip install markupsafe==2.0.1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58DBDD-AC1E-E199-C622-72B991D32871}"/>
              </a:ext>
            </a:extLst>
          </p:cNvPr>
          <p:cNvSpPr txBox="1"/>
          <p:nvPr/>
        </p:nvSpPr>
        <p:spPr>
          <a:xfrm>
            <a:off x="3547132" y="42066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from flask import Flask, render_template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6BE0E8-2A46-3106-8E73-EA2D1F688396}"/>
              </a:ext>
            </a:extLst>
          </p:cNvPr>
          <p:cNvSpPr txBox="1"/>
          <p:nvPr/>
        </p:nvSpPr>
        <p:spPr>
          <a:xfrm>
            <a:off x="3547132" y="50484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from flaskext.mysql import MySQL</a:t>
            </a:r>
          </a:p>
        </p:txBody>
      </p:sp>
    </p:spTree>
    <p:extLst>
      <p:ext uri="{BB962C8B-B14F-4D97-AF65-F5344CB8AC3E}">
        <p14:creationId xmlns:p14="http://schemas.microsoft.com/office/powerpoint/2010/main" val="14070804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75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vi-VN" sz="2800" b="1">
                  <a:latin typeface="Cambria" panose="02040503050406030204" pitchFamily="18" charset="0"/>
                </a:rPr>
                <a:t>3.3. Lập trình tương tác MySQL Server</a:t>
              </a:r>
              <a:endParaRPr lang="en-US" sz="2800" b="1" dirty="0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0" name="Rectangle 1">
            <a:extLst>
              <a:ext uri="{FF2B5EF4-FFF2-40B4-BE49-F238E27FC236}">
                <a16:creationId xmlns:a16="http://schemas.microsoft.com/office/drawing/2014/main" id="{F1914C9D-B06E-827F-89EA-D0F74C035A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5106" y="927756"/>
            <a:ext cx="4783682" cy="56323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Flask, render_template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flaskext.mysql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mysql.connector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 = Flask(__name__)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mysql=MySQL()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MySQL configurations</a:t>
            </a:r>
            <a:b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'MYSQL_DATABASE_USER'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'root'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'MYSQL_DATABASE_PASSWORD'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'@Obama123'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'MYSQL_DATABASE_DB'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'studentmanagement'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'MYSQL_DATABASE_HOST'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'localhost'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mysql.init_app(app)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 = mysql.connect()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"connection is successful!"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 = conn.cursor()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cursor.execute(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"select * from student"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data = cursor.fetchall()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"ID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\t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Code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\t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Name"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item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data: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(item[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\t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,item[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\t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,item[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mysql.connector.Error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e: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"Error = 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,e)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finally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conn.close()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cursor.close()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"Mysql is closed"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en-US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432BFB-55AF-F5D3-C468-29830F6FFF7D}"/>
              </a:ext>
            </a:extLst>
          </p:cNvPr>
          <p:cNvSpPr txBox="1"/>
          <p:nvPr/>
        </p:nvSpPr>
        <p:spPr>
          <a:xfrm>
            <a:off x="502810" y="2790706"/>
            <a:ext cx="2186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Select Student</a:t>
            </a:r>
          </a:p>
        </p:txBody>
      </p:sp>
    </p:spTree>
    <p:extLst>
      <p:ext uri="{BB962C8B-B14F-4D97-AF65-F5344CB8AC3E}">
        <p14:creationId xmlns:p14="http://schemas.microsoft.com/office/powerpoint/2010/main" val="41181226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76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7038814" cy="508000"/>
            <a:chOff x="789624" y="1191463"/>
            <a:chExt cx="7038814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6837838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vi-VN" sz="2800" b="1">
                  <a:latin typeface="Cambria" panose="02040503050406030204" pitchFamily="18" charset="0"/>
                </a:rPr>
                <a:t>3.3. Lập trình tương tác MySQL Server</a:t>
              </a:r>
              <a:endParaRPr lang="en-US" sz="2800" b="1" dirty="0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2" name="Rectangle 1">
            <a:extLst>
              <a:ext uri="{FF2B5EF4-FFF2-40B4-BE49-F238E27FC236}">
                <a16:creationId xmlns:a16="http://schemas.microsoft.com/office/drawing/2014/main" id="{457F6928-B16A-3071-BE31-E9CF084AD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0941" y="927756"/>
            <a:ext cx="4749442" cy="56323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render_template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flaskext.mysql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mysql.connector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 = Flask(__name__)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=MySQL()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MySQL configurations</a:t>
            </a:r>
            <a:b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'MYSQL_DATABASE_USER'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'root'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'MYSQL_DATABASE_PASSWORD'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'@Obama123'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'MYSQL_DATABASE_DB'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studentmanagement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'MYSQL_DATABASE_HOST'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'localhost'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mysql.init_app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(app)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"connection is successful!"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conn.cursor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cursor.execute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"select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ID,Code,Name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from student"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data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cursor.fetchmany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4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\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Code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\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item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data: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(item[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\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,item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\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,item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mysql.connector.Error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e: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"Error =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,e)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finally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conn.close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cursor.close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Mysql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is closed"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717B31-7487-BEFF-C285-42D080D34E33}"/>
              </a:ext>
            </a:extLst>
          </p:cNvPr>
          <p:cNvSpPr txBox="1"/>
          <p:nvPr/>
        </p:nvSpPr>
        <p:spPr>
          <a:xfrm>
            <a:off x="656132" y="2928658"/>
            <a:ext cx="3025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Select Many Student</a:t>
            </a:r>
          </a:p>
        </p:txBody>
      </p:sp>
    </p:spTree>
    <p:extLst>
      <p:ext uri="{BB962C8B-B14F-4D97-AF65-F5344CB8AC3E}">
        <p14:creationId xmlns:p14="http://schemas.microsoft.com/office/powerpoint/2010/main" val="17725443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77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7062060" cy="508000"/>
            <a:chOff x="789624" y="1191463"/>
            <a:chExt cx="706206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599" y="1191463"/>
              <a:ext cx="6861085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vi-VN" sz="2800" b="1">
                  <a:latin typeface="Cambria" panose="02040503050406030204" pitchFamily="18" charset="0"/>
                </a:rPr>
                <a:t>3.3. Lập trình tương tác MySQL Server</a:t>
              </a:r>
              <a:endParaRPr lang="en-US" sz="2800" b="1" dirty="0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6309726E-503D-8B17-7C53-EE8EE419E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0565" y="989666"/>
            <a:ext cx="4749442" cy="52629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render_template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flaskext.mysql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mysql.connector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 = Flask(__name__)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=MySQL()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MySQL configurations</a:t>
            </a:r>
            <a:b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'MYSQL_DATABASE_USER'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'root'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'MYSQL_DATABASE_PASSWORD'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'@Obama123'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'MYSQL_DATABASE_DB'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studentmanagement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'MYSQL_DATABASE_HOST'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'localhost'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mysql.init_app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(app)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"connection is successful!"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conn.cursor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cursor.execute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"select * from student"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data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cursor.fetchone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(data)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mysql.connector.Error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e: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"Error =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,e)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finally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conn.close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cursor.close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Mysql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is closed"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CD12A7-012F-AC28-33E9-B69855D46480}"/>
              </a:ext>
            </a:extLst>
          </p:cNvPr>
          <p:cNvSpPr txBox="1"/>
          <p:nvPr/>
        </p:nvSpPr>
        <p:spPr>
          <a:xfrm>
            <a:off x="963388" y="3041228"/>
            <a:ext cx="2853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Select One Student</a:t>
            </a:r>
          </a:p>
        </p:txBody>
      </p:sp>
    </p:spTree>
    <p:extLst>
      <p:ext uri="{BB962C8B-B14F-4D97-AF65-F5344CB8AC3E}">
        <p14:creationId xmlns:p14="http://schemas.microsoft.com/office/powerpoint/2010/main" val="33603817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78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837336" cy="508000"/>
            <a:chOff x="789624" y="1191463"/>
            <a:chExt cx="683733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663636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vi-VN" sz="2800" b="1">
                  <a:latin typeface="Cambria" panose="02040503050406030204" pitchFamily="18" charset="0"/>
                </a:rPr>
                <a:t>3.3. Lập trình tương tác MySQL Server</a:t>
              </a:r>
              <a:endParaRPr lang="en-US" sz="2800" b="1" dirty="0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3D86C24-C2D0-B48B-47AD-9E305F4EA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717" y="864806"/>
            <a:ext cx="4749442" cy="56323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Flask, render_template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flaskext.mysql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mysql.connector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 = Flask(__name__)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mysql=MySQL()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MySQL configurations</a:t>
            </a:r>
            <a:b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'MYSQL_DATABASE_USER'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'root'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'MYSQL_DATABASE_PASSWORD'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'@Obama123'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'MYSQL_DATABASE_DB'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'studentmanagement'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'MYSQL_DATABASE_HOST'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'localhost'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mysql.init_app(app)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 = mysql.connect()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"connection is successful!"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 = conn.cursor()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cursor.execute(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"select * from student order by name desc"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data = cursor.fetchall()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"ID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\t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Code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\t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Name"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item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data: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(item[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\t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,item[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\t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,item[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mysql.connector.Error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e: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"Error = 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,e)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finally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conn.close()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cursor.close()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"Mysql is closed"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en-US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87F347-A5EC-3E07-AF64-56D4350A54AB}"/>
              </a:ext>
            </a:extLst>
          </p:cNvPr>
          <p:cNvSpPr txBox="1"/>
          <p:nvPr/>
        </p:nvSpPr>
        <p:spPr>
          <a:xfrm>
            <a:off x="958918" y="2727560"/>
            <a:ext cx="3058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Select Order Student</a:t>
            </a:r>
          </a:p>
        </p:txBody>
      </p:sp>
    </p:spTree>
    <p:extLst>
      <p:ext uri="{BB962C8B-B14F-4D97-AF65-F5344CB8AC3E}">
        <p14:creationId xmlns:p14="http://schemas.microsoft.com/office/powerpoint/2010/main" val="8981392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79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976820" cy="508000"/>
            <a:chOff x="789624" y="1191463"/>
            <a:chExt cx="697682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677584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vi-VN" sz="2800" b="1">
                  <a:latin typeface="Cambria" panose="02040503050406030204" pitchFamily="18" charset="0"/>
                </a:rPr>
                <a:t>3.3. Lập trình tương tác MySQL Server</a:t>
              </a:r>
              <a:endParaRPr lang="en-US" sz="2800" b="1" dirty="0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0E0D9BF2-8E9E-817F-555E-5DFCAB9CA7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5953" y="963528"/>
            <a:ext cx="4749442" cy="56323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Flask, render_template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flaskext.mysql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mysql.connector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 = Flask(__name__)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mysql=MySQL()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MySQL configurations</a:t>
            </a:r>
            <a:b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'MYSQL_DATABASE_USER'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'root'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'MYSQL_DATABASE_PASSWORD'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'@Obama123'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'MYSQL_DATABASE_DB'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'studentmanagement'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'MYSQL_DATABASE_HOST'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'localhost'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mysql.init_app(app)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 = mysql.connect()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"connection is successful!"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 = conn.cursor()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cursor.execute(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"select * from student where Code='789'"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data = cursor.fetchall()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"ID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\t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Code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\t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Name"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item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data: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(item[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\t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,item[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\t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,item[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mysql.connector.Error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e: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"Error = 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,e)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finally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conn.close()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cursor.close()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"Mysql is closed"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en-US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25FEDC-BD01-A56B-412E-6BD125386A51}"/>
              </a:ext>
            </a:extLst>
          </p:cNvPr>
          <p:cNvSpPr txBox="1"/>
          <p:nvPr/>
        </p:nvSpPr>
        <p:spPr>
          <a:xfrm>
            <a:off x="799378" y="3143506"/>
            <a:ext cx="3179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Select Where Student</a:t>
            </a:r>
          </a:p>
        </p:txBody>
      </p:sp>
    </p:spTree>
    <p:extLst>
      <p:ext uri="{BB962C8B-B14F-4D97-AF65-F5344CB8AC3E}">
        <p14:creationId xmlns:p14="http://schemas.microsoft.com/office/powerpoint/2010/main" val="3384499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3.1. Cài đặt MYSQL</a:t>
              </a:r>
              <a:endParaRPr lang="en-US" sz="2800" b="1" dirty="0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58FA0E8-C2AE-B946-7245-9F3908860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176" y="906251"/>
            <a:ext cx="7197015" cy="5429809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8416800" y="55512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9273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80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7263538" cy="508000"/>
            <a:chOff x="789624" y="1191463"/>
            <a:chExt cx="7263538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599" y="1191463"/>
              <a:ext cx="7062563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vi-VN" sz="2800" b="1">
                  <a:latin typeface="Cambria" panose="02040503050406030204" pitchFamily="18" charset="0"/>
                </a:rPr>
                <a:t>3.3. Lập trình tương tác MySQL Server</a:t>
              </a:r>
              <a:endParaRPr lang="en-US" sz="2800" b="1" dirty="0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1DA54C2-992A-99E2-5890-C7FDBEC180BB}"/>
              </a:ext>
            </a:extLst>
          </p:cNvPr>
          <p:cNvSpPr txBox="1"/>
          <p:nvPr/>
        </p:nvSpPr>
        <p:spPr>
          <a:xfrm>
            <a:off x="808355" y="2851866"/>
            <a:ext cx="3231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Select Paging Student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BFE37F6E-8090-7319-43C0-D389A80C9C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5317" y="864806"/>
            <a:ext cx="4749442" cy="56323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Flask, render_template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flaskext.mysql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mysql.connector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 = Flask(__name__)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mysql=MySQL()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MySQL configurations</a:t>
            </a:r>
            <a:b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'MYSQL_DATABASE_USER'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'root'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'MYSQL_DATABASE_PASSWORD'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'@Obama123'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'MYSQL_DATABASE_DB'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'studentmanagement'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'MYSQL_DATABASE_HOST'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'localhost'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mysql.init_app(app)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 = mysql.connect()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"connection is successful!"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 = conn.cursor()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cursor.execute(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"SELECT * FROM student LIMIT 4 OFFSET 3"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data = cursor.fetchall()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"ID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\t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Code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\t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Name"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item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data: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(item[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\t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,item[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\t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,item[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mysql.connector.Error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e: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"Error = 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,e)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finally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conn.close()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cursor.close()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"Mysql is closed"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en-US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7344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81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7007816" cy="508000"/>
            <a:chOff x="789624" y="1191463"/>
            <a:chExt cx="700781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599" y="1191463"/>
              <a:ext cx="6806841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vi-VN" sz="2800" b="1">
                  <a:latin typeface="Cambria" panose="02040503050406030204" pitchFamily="18" charset="0"/>
                </a:rPr>
                <a:t>3.3. Lập trình tương tác MySQL Server</a:t>
              </a:r>
              <a:endParaRPr lang="en-US" sz="2800" b="1" dirty="0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E432BFB-55AF-F5D3-C468-29830F6FFF7D}"/>
              </a:ext>
            </a:extLst>
          </p:cNvPr>
          <p:cNvSpPr txBox="1"/>
          <p:nvPr/>
        </p:nvSpPr>
        <p:spPr>
          <a:xfrm>
            <a:off x="727882" y="2905906"/>
            <a:ext cx="2767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Insert One Student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067B2A-7663-DE3B-0841-69CED72EC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6645" y="927756"/>
            <a:ext cx="4783682" cy="56323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render_template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flaskext.mysql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mysql.connector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 = Flask(__name__)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=MySQL()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MySQL configurations</a:t>
            </a:r>
            <a:b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'MYSQL_DATABASE_USER'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'root'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'MYSQL_DATABASE_PASSWORD'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'@Obama123'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'MYSQL_DATABASE_DB'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studentmanagement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'MYSQL_DATABASE_HOST'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'localhost'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mysql.init_app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(app)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"connection is successful!"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conn.cursor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sql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"insert into student 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code,name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) values (%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s,%s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)"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val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"SV01"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"Thanh Tran"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cursor.execute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sql,val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conn.commit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cursor.rowcount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 record inserted"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mysql.connector.Error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e: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"Error =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,e)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finally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conn.close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cursor.close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Mysql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is closed"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1549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82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852834" cy="508000"/>
            <a:chOff x="789624" y="1191463"/>
            <a:chExt cx="6852834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6651858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vi-VN" sz="2800" b="1">
                  <a:latin typeface="Cambria" panose="02040503050406030204" pitchFamily="18" charset="0"/>
                </a:rPr>
                <a:t>3.3. Lập trình tương tác MySQL Server</a:t>
              </a:r>
              <a:endParaRPr lang="en-US" sz="2800" b="1" dirty="0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E432BFB-55AF-F5D3-C468-29830F6FFF7D}"/>
              </a:ext>
            </a:extLst>
          </p:cNvPr>
          <p:cNvSpPr txBox="1"/>
          <p:nvPr/>
        </p:nvSpPr>
        <p:spPr>
          <a:xfrm>
            <a:off x="728132" y="2931519"/>
            <a:ext cx="2938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Insert Many Student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97CDFCEC-AF82-E1E7-A053-6EB8A1751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5412" y="856357"/>
            <a:ext cx="4749442" cy="60016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Flask, render_template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flaskext.mysql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mysql.connector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 = Flask(__name__)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mysql=MySQL()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MySQL configurations</a:t>
            </a:r>
            <a:b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'MYSQL_DATABASE_USER'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'root'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'MYSQL_DATABASE_PASSWORD'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'@Obama123'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'MYSQL_DATABASE_DB'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'studentmanagement'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'MYSQL_DATABASE_HOST'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'localhost'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mysql.init_app(app)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 = mysql.connect()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"connection is successful!"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 = conn.cursor()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sql=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"insert into student (code,name) values (%s,%s)"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val=[(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"SV03"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"Pham Dieu"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),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"SV04"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"Thanh Tran"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),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"SV05"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"Man Nhi"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),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]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cursor.executemany(sql,val)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conn.commit()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(cursor.rowcount,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 record inserted"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mysql.connector.Error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e: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"Error = 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,e)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finally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conn.close()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cursor.close()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"Mysql is closed"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en-US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5297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83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860582" cy="508000"/>
            <a:chOff x="789624" y="1191463"/>
            <a:chExt cx="6860582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599" y="1191463"/>
              <a:ext cx="6659607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vi-VN" sz="2800" b="1">
                  <a:latin typeface="Cambria" panose="02040503050406030204" pitchFamily="18" charset="0"/>
                </a:rPr>
                <a:t>3.3. Lập trình tương tác MySQL Server</a:t>
              </a:r>
              <a:endParaRPr lang="en-US" sz="2800" b="1" dirty="0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0" name="Rectangle 1">
            <a:extLst>
              <a:ext uri="{FF2B5EF4-FFF2-40B4-BE49-F238E27FC236}">
                <a16:creationId xmlns:a16="http://schemas.microsoft.com/office/drawing/2014/main" id="{DECFA36C-6500-3588-B9BA-B151AE297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2871" y="894946"/>
            <a:ext cx="4749442" cy="56323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Flask, render_template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flaskext.mysql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mysql.connector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 = Flask(__name__)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mysql=MySQL()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MySQL configurations</a:t>
            </a:r>
            <a:b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'MYSQL_DATABASE_USER'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'root'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'MYSQL_DATABASE_PASSWORD'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'@Obama123'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'MYSQL_DATABASE_DB'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'studentmanagement'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'MYSQL_DATABASE_HOST'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'localhost'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mysql.init_app(app)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 = mysql.connect()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"connection is successful!"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 = conn.cursor()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sql=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"update student set name='Pham Tang' where Code='456'"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cursor.execute(sql)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conn.commit()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(cursor.rowcount,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 record(s) affected"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mysql.connector.Error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e: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"Error = 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,e)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finally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conn.close()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cursor.close()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"Mysql is closed"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en-US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10360D-8808-0A0E-AFB9-DF68E69D49C7}"/>
              </a:ext>
            </a:extLst>
          </p:cNvPr>
          <p:cNvSpPr txBox="1"/>
          <p:nvPr/>
        </p:nvSpPr>
        <p:spPr>
          <a:xfrm>
            <a:off x="502810" y="3161606"/>
            <a:ext cx="2991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Update One Student</a:t>
            </a:r>
          </a:p>
        </p:txBody>
      </p:sp>
    </p:spTree>
    <p:extLst>
      <p:ext uri="{BB962C8B-B14F-4D97-AF65-F5344CB8AC3E}">
        <p14:creationId xmlns:p14="http://schemas.microsoft.com/office/powerpoint/2010/main" val="18080625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84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7000068" cy="508000"/>
            <a:chOff x="789624" y="1191463"/>
            <a:chExt cx="7000068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6799092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vi-VN" sz="2800" b="1">
                  <a:latin typeface="Cambria" panose="02040503050406030204" pitchFamily="18" charset="0"/>
                </a:rPr>
                <a:t>3.3. Lập trình tương tác MySQL Server</a:t>
              </a:r>
              <a:endParaRPr lang="en-US" sz="2800" b="1" dirty="0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A2EF114-CADE-A0EE-5B07-FE7E8034D8D8}"/>
              </a:ext>
            </a:extLst>
          </p:cNvPr>
          <p:cNvSpPr txBox="1"/>
          <p:nvPr/>
        </p:nvSpPr>
        <p:spPr>
          <a:xfrm>
            <a:off x="627332" y="3159490"/>
            <a:ext cx="4257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Update SQL Injection Student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4AEFDFA5-4485-A8F1-CAC7-11EE2FA1F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9294" y="925653"/>
            <a:ext cx="4749442" cy="58169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Flask, render_template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flaskext.mysql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mysql.connector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 = Flask(__name__)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mysql=MySQL()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MySQL configurations</a:t>
            </a:r>
            <a:b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'MYSQL_DATABASE_USER'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'root'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'MYSQL_DATABASE_PASSWORD'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'@Obama123'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'MYSQL_DATABASE_DB'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'studentmanagement'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'MYSQL_DATABASE_HOST'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'localhost'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mysql.init_app(app)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 = mysql.connect()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"connection is successful!"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 = conn.cursor()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sql=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"update student set name=%s where Code=%s"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val=(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'Pham Tang'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'789'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cursor.execute(sql,val)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conn.commit()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(cursor.rowcount,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 record(s) affected"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mysql.connector.Error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e: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"Error = 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,e)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finally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conn.close()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cursor.close()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"Mysql is closed"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en-US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9318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85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883830" cy="508000"/>
            <a:chOff x="789624" y="1191463"/>
            <a:chExt cx="688383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599" y="1191463"/>
              <a:ext cx="6682855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vi-VN" sz="2800" b="1">
                  <a:latin typeface="Cambria" panose="02040503050406030204" pitchFamily="18" charset="0"/>
                </a:rPr>
                <a:t>3.3. Lập trình tương tác MySQL Server</a:t>
              </a:r>
              <a:endParaRPr lang="en-US" sz="2800" b="1" dirty="0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C4D4778-13C1-0748-D6A4-E7311A012587}"/>
              </a:ext>
            </a:extLst>
          </p:cNvPr>
          <p:cNvSpPr txBox="1"/>
          <p:nvPr/>
        </p:nvSpPr>
        <p:spPr>
          <a:xfrm>
            <a:off x="728132" y="2997266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Delete Student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00D4AA8-E4ED-4F1E-F8DB-F2FD974CA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438" y="940587"/>
            <a:ext cx="4749442" cy="56323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Flask, render_template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flaskext.mysql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mysql.connector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 = Flask(__name__)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mysql=MySQL()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MySQL configurations</a:t>
            </a:r>
            <a:b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'MYSQL_DATABASE_USER'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'root'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'MYSQL_DATABASE_PASSWORD'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'@Obama123'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'MYSQL_DATABASE_DB'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'studentmanagement'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'MYSQL_DATABASE_HOST'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'localhost'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mysql.init_app(app)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 = mysql.connect()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"connection is successful!"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 = conn.cursor()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sql=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"DELETE from student where Code='456'"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cursor.execute(sql)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conn.commit()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(cursor.rowcount,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 record(s) affected"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mysql.connector.Error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e: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"Error = 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,e)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finally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conn.close()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cursor.close()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"Mysql is closed"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en-US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2685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86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767592" cy="508000"/>
            <a:chOff x="789624" y="1191463"/>
            <a:chExt cx="6767592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599" y="1191463"/>
              <a:ext cx="6566617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vi-VN" sz="2800" b="1">
                  <a:latin typeface="Cambria" panose="02040503050406030204" pitchFamily="18" charset="0"/>
                </a:rPr>
                <a:t>3.3. Lập trình tương tác MySQL Server</a:t>
              </a:r>
              <a:endParaRPr lang="en-US" sz="2800" b="1" dirty="0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58C81FC-94A7-FF5B-116F-95F8814E6AAD}"/>
              </a:ext>
            </a:extLst>
          </p:cNvPr>
          <p:cNvSpPr txBox="1"/>
          <p:nvPr/>
        </p:nvSpPr>
        <p:spPr>
          <a:xfrm>
            <a:off x="437900" y="2991515"/>
            <a:ext cx="4257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Update SQL Injection Student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0227BDA4-7B74-41AD-A5EB-C059F2182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2659" y="856357"/>
            <a:ext cx="4749442" cy="60016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Flask, render_template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flaskext.mysql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mysql.connector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 = Flask(__name__)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mysql=MySQL()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MySQL configurations</a:t>
            </a:r>
            <a:b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'MYSQL_DATABASE_USER'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'root'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'MYSQL_DATABASE_PASSWORD'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'@Obama123'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'MYSQL_DATABASE_DB'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'studentmanagement'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'MYSQL_DATABASE_HOST'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'localhost'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mysql.init_app(app)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 = mysql.connect()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"connection is successful!"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 = conn.cursor()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sql=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"DELETE from student where Code=%s"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val=(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"789"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cursor.execute(sql,val)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conn.commit()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(cursor.rowcount,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 record(s) affected"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mysql.connector.Error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e: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"Error = 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,e)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finally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conn.close()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cursor.close()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"Mysql is closed"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en-US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2409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E67BD5EF-24B3-F691-A02F-410AAF769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979882EC-09D4-436B-679F-D0F6C665163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54680827-89CA-21F2-B0CB-F3BDE91A636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87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7444892-3D61-3604-DEF4-59D65BF9513D}"/>
              </a:ext>
            </a:extLst>
          </p:cNvPr>
          <p:cNvGrpSpPr/>
          <p:nvPr/>
        </p:nvGrpSpPr>
        <p:grpSpPr>
          <a:xfrm>
            <a:off x="152400" y="304948"/>
            <a:ext cx="6721098" cy="508000"/>
            <a:chOff x="789624" y="1191463"/>
            <a:chExt cx="6721098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5181AFC5-A2D9-4D86-F143-40F90C05E28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6520122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vi-VN" sz="2800" b="1">
                  <a:latin typeface="Cambria" panose="02040503050406030204" pitchFamily="18" charset="0"/>
                </a:rPr>
                <a:t>3.3. Lập trình tương tác MySQL Server</a:t>
              </a:r>
              <a:endParaRPr lang="en-US" sz="2800" b="1" dirty="0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79CD014-C7F8-EF5E-9389-179624B3FE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C98C57AD-315D-EE33-BF95-AFD7DBC762F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7E9F2165-322E-0BE3-67C6-21637F4738A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F9087557-47C3-D8DF-C513-2659A9746BA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AA58000-0798-5555-C661-44D1FB973A7A}"/>
              </a:ext>
            </a:extLst>
          </p:cNvPr>
          <p:cNvSpPr txBox="1"/>
          <p:nvPr/>
        </p:nvSpPr>
        <p:spPr>
          <a:xfrm>
            <a:off x="437900" y="2991515"/>
            <a:ext cx="4257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Update SQL Injection Student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335622D5-66C9-25C5-630C-057BDD8CB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2659" y="856357"/>
            <a:ext cx="4749442" cy="60016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Flask, render_template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flaskext.mysql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mysql.connector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 = Flask(__name__)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mysql=MySQL()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MySQL configurations</a:t>
            </a:r>
            <a:b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'MYSQL_DATABASE_USER'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'root'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'MYSQL_DATABASE_PASSWORD'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'@Obama123'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'MYSQL_DATABASE_DB'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'studentmanagement'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'MYSQL_DATABASE_HOST'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'localhost'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mysql.init_app(app)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 = mysql.connect()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"connection is successful!"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 = conn.cursor()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sql=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"DELETE from student where Code=%s"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val=(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"789"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cursor.execute(sql,val)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conn.commit()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(cursor.rowcount,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 record(s) affected"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mysql.connector.Error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e: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"Error = 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,e)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finally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conn.close()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cursor.close()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"Mysql is closed"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en-US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0477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B6FC32D7-25C2-623E-9A2D-961CD4104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E45514F7-3A4A-3511-CC72-07267D5C58BE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10EED629-EB13-A2CA-9FF4-08DB755720F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88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89A6012-AF4D-FF73-E3A3-37A2740D1C38}"/>
              </a:ext>
            </a:extLst>
          </p:cNvPr>
          <p:cNvGrpSpPr/>
          <p:nvPr/>
        </p:nvGrpSpPr>
        <p:grpSpPr>
          <a:xfrm>
            <a:off x="152400" y="304948"/>
            <a:ext cx="6721098" cy="508000"/>
            <a:chOff x="789624" y="1191463"/>
            <a:chExt cx="6721098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170CE6F5-8F1D-14D3-3ECD-B8E1261855B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6520122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vi-VN" sz="2800" b="1">
                  <a:latin typeface="Cambria" panose="02040503050406030204" pitchFamily="18" charset="0"/>
                </a:rPr>
                <a:t>3.3. Lập trình tương tác MySQL Server</a:t>
              </a:r>
              <a:endParaRPr lang="en-US" sz="2800" b="1" dirty="0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17B6B1D8-DF18-7167-1526-D8B86D1B3E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C4961E13-1A56-E623-B91A-73F1BFDA783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3E997FA7-106E-0CED-7388-39589824F63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8E9FFA1D-96CD-C83B-2362-B2D65EAD565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D0EB25A-6EC7-3380-F844-EBBDDAE04C4B}"/>
              </a:ext>
            </a:extLst>
          </p:cNvPr>
          <p:cNvSpPr txBox="1"/>
          <p:nvPr/>
        </p:nvSpPr>
        <p:spPr>
          <a:xfrm>
            <a:off x="502810" y="900425"/>
            <a:ext cx="66010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MYSQL và PyQt 6 Interaction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521B51-E585-986B-4BA7-C2C4A2C6F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755" y="1836361"/>
            <a:ext cx="3384426" cy="44892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63890F-1C15-81CF-FCB6-1168E27E4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949" y="1801291"/>
            <a:ext cx="5768164" cy="464078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02A5ED51-80D6-27AD-C20F-C961A1FF6DCF}"/>
              </a:ext>
            </a:extLst>
          </p:cNvPr>
          <p:cNvSpPr/>
          <p:nvPr/>
        </p:nvSpPr>
        <p:spPr>
          <a:xfrm>
            <a:off x="4895902" y="3946018"/>
            <a:ext cx="935326" cy="5036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728E70-3B5D-5AF5-C02B-6C7B81C61B8D}"/>
              </a:ext>
            </a:extLst>
          </p:cNvPr>
          <p:cNvSpPr txBox="1"/>
          <p:nvPr/>
        </p:nvSpPr>
        <p:spPr>
          <a:xfrm>
            <a:off x="638611" y="1319667"/>
            <a:ext cx="82264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https://tranduythanh.com/datasets/salesdatabase.rar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6291086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45E285DD-06EF-8A47-7083-1CF0F95C0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D38093DA-3D63-81E1-18B8-46D30B1C49AB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ACB0C418-581B-FFB7-83DF-735970C5643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89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DC646B-6080-936B-70B2-49A7945F9031}"/>
              </a:ext>
            </a:extLst>
          </p:cNvPr>
          <p:cNvGrpSpPr/>
          <p:nvPr/>
        </p:nvGrpSpPr>
        <p:grpSpPr>
          <a:xfrm>
            <a:off x="152400" y="304948"/>
            <a:ext cx="6721098" cy="508000"/>
            <a:chOff x="789624" y="1191463"/>
            <a:chExt cx="6721098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1D570887-1CC5-53CD-173F-97B5ABF1997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6520122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vi-VN" sz="2800" b="1">
                  <a:latin typeface="Cambria" panose="02040503050406030204" pitchFamily="18" charset="0"/>
                </a:rPr>
                <a:t>3.3. Lập trình tương tác MySQL Server</a:t>
              </a:r>
              <a:endParaRPr lang="en-US" sz="2800" b="1" dirty="0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1D0735DD-063E-EFBE-0C48-B178042EA5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89F13782-D27D-A475-9FCA-1436EFE16D6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3E149EE4-7B79-2266-AF1A-60FF759848F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978B43CF-B9E8-BF0E-B877-611C8F35141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406241B-6CB6-489C-BB4B-ECC9BBFA5C66}"/>
              </a:ext>
            </a:extLst>
          </p:cNvPr>
          <p:cNvSpPr txBox="1"/>
          <p:nvPr/>
        </p:nvSpPr>
        <p:spPr>
          <a:xfrm>
            <a:off x="502810" y="900425"/>
            <a:ext cx="66010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MYSQL và PyQt 6 Interaction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5F7AFC-50B5-3511-7917-02202CD35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495" y="1620926"/>
            <a:ext cx="4054326" cy="273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3.1. Cài đặt MYSQL</a:t>
              </a:r>
              <a:endParaRPr lang="en-US" sz="2800" b="1" dirty="0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AEC28B1-2722-8801-F9C6-8517B85FD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585" y="892418"/>
            <a:ext cx="7096215" cy="535376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8150400" y="54936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1165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3EA72665-D16E-C05B-A2D6-2695A8333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A8C9FF8D-1843-3B58-32C5-AFE8E45911AF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5CB6E927-D560-F65B-47B0-E1B12677384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90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83832AF-07AB-0ECC-AC6D-0D99D6E589FF}"/>
              </a:ext>
            </a:extLst>
          </p:cNvPr>
          <p:cNvGrpSpPr/>
          <p:nvPr/>
        </p:nvGrpSpPr>
        <p:grpSpPr>
          <a:xfrm>
            <a:off x="152400" y="304948"/>
            <a:ext cx="6721098" cy="508000"/>
            <a:chOff x="789624" y="1191463"/>
            <a:chExt cx="6721098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1115DEF1-AA0A-453F-26EE-8E3285356DB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6520122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vi-VN" sz="2800" b="1">
                  <a:latin typeface="Cambria" panose="02040503050406030204" pitchFamily="18" charset="0"/>
                </a:rPr>
                <a:t>3.3. Lập trình tương tác MySQL Server</a:t>
              </a:r>
              <a:endParaRPr lang="en-US" sz="2800" b="1" dirty="0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50BB8C07-AC09-DC87-C816-634D9D67D8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4E7C9FC9-7723-1866-3B6F-409A9F73021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E8A4375F-A237-1777-F387-9FE4D698A66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617F08B4-CF2F-19C2-AFE7-1555D189933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F3C666C-E9FA-1F0A-3B97-C7E057F4904B}"/>
              </a:ext>
            </a:extLst>
          </p:cNvPr>
          <p:cNvSpPr txBox="1"/>
          <p:nvPr/>
        </p:nvSpPr>
        <p:spPr>
          <a:xfrm>
            <a:off x="502810" y="900425"/>
            <a:ext cx="66010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MYSQL và PyQt 6 Interaction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6ACF33-A85B-8EB2-6FC4-41DB037A0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060" y="1290497"/>
            <a:ext cx="8943646" cy="466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544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9307336C-AC91-CD5B-7725-131BC956D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AA33C407-0A54-96CC-1142-E7676D7F8C00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C533319B-7539-2A47-8CC7-77526DE6244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91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721792C-717D-B01C-6B63-C5465BF9AE1B}"/>
              </a:ext>
            </a:extLst>
          </p:cNvPr>
          <p:cNvGrpSpPr/>
          <p:nvPr/>
        </p:nvGrpSpPr>
        <p:grpSpPr>
          <a:xfrm>
            <a:off x="152400" y="304948"/>
            <a:ext cx="6721098" cy="508000"/>
            <a:chOff x="789624" y="1191463"/>
            <a:chExt cx="6721098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90CDC0AF-06F6-3A3A-CF15-6362FBCD5AA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6520122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vi-VN" sz="2800" b="1">
                  <a:latin typeface="Cambria" panose="02040503050406030204" pitchFamily="18" charset="0"/>
                </a:rPr>
                <a:t>3.3. Lập trình tương tác MySQL Server</a:t>
              </a:r>
              <a:endParaRPr lang="en-US" sz="2800" b="1" dirty="0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C3DBCDDF-5F58-96C4-43B0-20EB482AE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E1CAC65D-96ED-3134-9C3B-BFAA731ED2C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0749BB77-F5E5-A5F9-D2A9-0C0094D7B29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80FAEE24-B4D0-95E8-C73A-C3DC6B13AA0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B5DFFDB-CD5D-3611-56D3-292470B601EF}"/>
              </a:ext>
            </a:extLst>
          </p:cNvPr>
          <p:cNvSpPr txBox="1"/>
          <p:nvPr/>
        </p:nvSpPr>
        <p:spPr>
          <a:xfrm>
            <a:off x="502810" y="900425"/>
            <a:ext cx="66010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MYSQL và PyQt 6 Interaction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660343-1F65-FE4D-B319-DE415B3A8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494" y="1392868"/>
            <a:ext cx="8076462" cy="488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007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0DC22188-6E73-B418-33F7-54DA2C75E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691EE669-FD3D-DDCE-6E1A-4F4B7AE3406A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C1699115-F807-9789-B50D-2639C17B136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92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AB7D47-52A5-AFE4-A7F4-3F76A0FB6BB9}"/>
              </a:ext>
            </a:extLst>
          </p:cNvPr>
          <p:cNvGrpSpPr/>
          <p:nvPr/>
        </p:nvGrpSpPr>
        <p:grpSpPr>
          <a:xfrm>
            <a:off x="152400" y="304948"/>
            <a:ext cx="6721098" cy="508000"/>
            <a:chOff x="789624" y="1191463"/>
            <a:chExt cx="6721098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98E6CEDC-05A1-7AE2-E65B-A56B9F2A78B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6520122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vi-VN" sz="2800" b="1">
                  <a:latin typeface="Cambria" panose="02040503050406030204" pitchFamily="18" charset="0"/>
                </a:rPr>
                <a:t>3.3. Lập trình tương tác MySQL Server</a:t>
              </a:r>
              <a:endParaRPr lang="en-US" sz="2800" b="1" dirty="0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C2C855E0-4A64-1C1D-74D0-73C2E17751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375BE2EF-4DC5-8609-E6FE-CB55DE63B18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2ACDFDE6-FA69-7AA7-0A4B-A9E9505A2C5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D9E02D8E-240D-B970-9110-FEB1A41C616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63720C7-55AC-BC88-15F6-70322DD8E6ED}"/>
              </a:ext>
            </a:extLst>
          </p:cNvPr>
          <p:cNvSpPr txBox="1"/>
          <p:nvPr/>
        </p:nvSpPr>
        <p:spPr>
          <a:xfrm>
            <a:off x="502810" y="900425"/>
            <a:ext cx="66010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MYSQL và PyQt 6 Interaction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B19094-BC3C-C93F-D3EC-69409C294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786" y="1341079"/>
            <a:ext cx="5397302" cy="498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725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3709CB1F-7EFA-B90B-FD84-88F3A2594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CEEB8321-B923-FFE5-3724-9D7EC4C572F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24D93945-3F20-A72E-12E7-94BE2BEBE55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93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B704A23-59A6-D5CE-179D-0E7BD7996BC2}"/>
              </a:ext>
            </a:extLst>
          </p:cNvPr>
          <p:cNvGrpSpPr/>
          <p:nvPr/>
        </p:nvGrpSpPr>
        <p:grpSpPr>
          <a:xfrm>
            <a:off x="152400" y="304948"/>
            <a:ext cx="6721098" cy="508000"/>
            <a:chOff x="789624" y="1191463"/>
            <a:chExt cx="6721098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47A0E985-59A3-D1EB-D086-12A6A4751EE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6520122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vi-VN" sz="2800" b="1">
                  <a:latin typeface="Cambria" panose="02040503050406030204" pitchFamily="18" charset="0"/>
                </a:rPr>
                <a:t>3.3. Lập trình tương tác MySQL Server</a:t>
              </a:r>
              <a:endParaRPr lang="en-US" sz="2800" b="1" dirty="0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6736C0AA-E747-ED58-4624-43C52672BE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4F51F4C0-4DE8-3A1B-A189-838D13B4E2E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DD2B1781-0244-725D-5CAC-8639DF2DDCB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3F9F2BDF-DC34-044C-EE7F-859ECFC9B65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33A118B-F9FE-82DA-BEC1-E7CE3D74DC59}"/>
              </a:ext>
            </a:extLst>
          </p:cNvPr>
          <p:cNvSpPr txBox="1"/>
          <p:nvPr/>
        </p:nvSpPr>
        <p:spPr>
          <a:xfrm>
            <a:off x="502810" y="900425"/>
            <a:ext cx="66010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MYSQL và PyQt 6 Interaction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866FDC-DB4E-81BF-612C-EE8812DC5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266" y="1363303"/>
            <a:ext cx="8299145" cy="49623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C27A2A8-E1C3-8984-CB04-71756CF3BF01}"/>
              </a:ext>
            </a:extLst>
          </p:cNvPr>
          <p:cNvSpPr/>
          <p:nvPr/>
        </p:nvSpPr>
        <p:spPr>
          <a:xfrm>
            <a:off x="6606090" y="4684305"/>
            <a:ext cx="1354486" cy="14425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Change connection infomation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BE4E0D32-C2EB-AB77-7C0D-41E74E85CA1C}"/>
              </a:ext>
            </a:extLst>
          </p:cNvPr>
          <p:cNvSpPr/>
          <p:nvPr/>
        </p:nvSpPr>
        <p:spPr>
          <a:xfrm>
            <a:off x="5960631" y="5102386"/>
            <a:ext cx="528103" cy="42541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1507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FF2A54BE-ACB0-A40A-37E8-B392155B1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3907B2D6-A578-E376-4F0B-30F890EF8F5F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FAF325FA-4BE2-80DA-E92B-A9D324BFA1B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94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D25322A-4FFA-22C5-5F05-868286A955EA}"/>
              </a:ext>
            </a:extLst>
          </p:cNvPr>
          <p:cNvGrpSpPr/>
          <p:nvPr/>
        </p:nvGrpSpPr>
        <p:grpSpPr>
          <a:xfrm>
            <a:off x="152400" y="304948"/>
            <a:ext cx="6721098" cy="508000"/>
            <a:chOff x="789624" y="1191463"/>
            <a:chExt cx="6721098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D1E6C07C-EFB0-3CA1-9D01-A5063D96D46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6520122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vi-VN" sz="2800" b="1">
                  <a:latin typeface="Cambria" panose="02040503050406030204" pitchFamily="18" charset="0"/>
                </a:rPr>
                <a:t>3.3. Lập trình tương tác MySQL Server</a:t>
              </a:r>
              <a:endParaRPr lang="en-US" sz="2800" b="1" dirty="0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A6A30BC4-E844-62B0-8CE3-CD1145E4A4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DF5DB9FE-D91D-18CA-08F1-536C472B90F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73D452DA-C651-682C-BA5A-1FD7C9456AA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64EBE780-6A55-B8E5-78A2-DDBF9119871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3E5F145-3D8B-D776-9838-FE60F79BADAE}"/>
              </a:ext>
            </a:extLst>
          </p:cNvPr>
          <p:cNvSpPr txBox="1"/>
          <p:nvPr/>
        </p:nvSpPr>
        <p:spPr>
          <a:xfrm>
            <a:off x="502810" y="900425"/>
            <a:ext cx="66010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MYSQL và PyQt 6 Interaction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99F22-E7D8-15AC-C6D7-BC5322EC3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93" y="1480345"/>
            <a:ext cx="7797513" cy="415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1716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4B6BCB5B-B9E7-3CAB-B29A-89D7AFFC6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D85FD114-4BDB-9729-4636-8942C673D8C0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33EB3728-5893-DB47-FC9B-EFD3E738501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95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0FFB30C-9D25-18DF-2460-9E132719332B}"/>
              </a:ext>
            </a:extLst>
          </p:cNvPr>
          <p:cNvGrpSpPr/>
          <p:nvPr/>
        </p:nvGrpSpPr>
        <p:grpSpPr>
          <a:xfrm>
            <a:off x="152400" y="304948"/>
            <a:ext cx="6721098" cy="508000"/>
            <a:chOff x="789624" y="1191463"/>
            <a:chExt cx="6721098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964F5A7E-2322-E9B0-EB09-A9B3AB32A31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6520122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vi-VN" sz="2800" b="1">
                  <a:latin typeface="Cambria" panose="02040503050406030204" pitchFamily="18" charset="0"/>
                </a:rPr>
                <a:t>3.3. Lập trình tương tác MySQL Server</a:t>
              </a:r>
              <a:endParaRPr lang="en-US" sz="2800" b="1" dirty="0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C7DE0278-ABFC-1FCA-A62E-7199CE8766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7EA1D036-5B81-0AD5-2BB0-7FAA8F8C6EE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9AB5F5D6-67E1-70AC-D0DC-7CBDFD782ED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07E34A3-ABD4-3AC1-144E-B563111B916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E5B531B-B560-0C8C-1F71-F30A13B2DC33}"/>
              </a:ext>
            </a:extLst>
          </p:cNvPr>
          <p:cNvSpPr txBox="1"/>
          <p:nvPr/>
        </p:nvSpPr>
        <p:spPr>
          <a:xfrm>
            <a:off x="502810" y="900425"/>
            <a:ext cx="66010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MYSQL và PyQt 6 Interaction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B7D137-DA40-920B-EF8E-2F9E84B82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39" y="1605928"/>
            <a:ext cx="6330717" cy="303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4948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F6CF2A7B-958F-1558-09D5-62CDBA15B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6AE4FDF9-BD8C-B04C-C921-A219F0859D39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39CF731A-B995-133F-2D9F-04C7930D82F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96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F90559-9776-33EF-2CAA-2693E51FB27D}"/>
              </a:ext>
            </a:extLst>
          </p:cNvPr>
          <p:cNvGrpSpPr/>
          <p:nvPr/>
        </p:nvGrpSpPr>
        <p:grpSpPr>
          <a:xfrm>
            <a:off x="152400" y="304948"/>
            <a:ext cx="6721098" cy="508000"/>
            <a:chOff x="789624" y="1191463"/>
            <a:chExt cx="6721098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89F3A75E-98A8-53FC-1BF8-8CCF15825BA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6520122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vi-VN" sz="2800" b="1">
                  <a:latin typeface="Cambria" panose="02040503050406030204" pitchFamily="18" charset="0"/>
                </a:rPr>
                <a:t>3.3. Lập trình tương tác MySQL Server</a:t>
              </a:r>
              <a:endParaRPr lang="en-US" sz="2800" b="1" dirty="0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20DD2A4D-5C1A-0554-6603-EED4F161AB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510C86AA-318A-1B60-46C1-359C50DF7ED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EF953710-E6BB-A2D0-8BB6-7ADDE58F000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C39C53DD-6102-4FCA-9530-47BE2AD38EE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4B71FB8-1CB7-59EA-4344-53614A4E9E88}"/>
              </a:ext>
            </a:extLst>
          </p:cNvPr>
          <p:cNvSpPr txBox="1"/>
          <p:nvPr/>
        </p:nvSpPr>
        <p:spPr>
          <a:xfrm>
            <a:off x="502810" y="900425"/>
            <a:ext cx="66010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MYSQL và PyQt 6 Interaction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A224D9-754A-150C-3EF1-A01E63B51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32" y="1480345"/>
            <a:ext cx="7692742" cy="33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367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7563506D-4366-4E37-D8C3-E81667594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CA1F988C-03C7-9E47-FC3B-9CB220BA4AE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E8A4A9DA-9703-5D35-AE83-D395BCD13D5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97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5C3B648-15E1-E6C7-5205-6522EAF52A5B}"/>
              </a:ext>
            </a:extLst>
          </p:cNvPr>
          <p:cNvGrpSpPr/>
          <p:nvPr/>
        </p:nvGrpSpPr>
        <p:grpSpPr>
          <a:xfrm>
            <a:off x="152400" y="304948"/>
            <a:ext cx="6721098" cy="508000"/>
            <a:chOff x="789624" y="1191463"/>
            <a:chExt cx="6721098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98A01F58-96E9-BDC6-6697-DE0E2F9A37B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6520122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vi-VN" sz="2800" b="1">
                  <a:latin typeface="Cambria" panose="02040503050406030204" pitchFamily="18" charset="0"/>
                </a:rPr>
                <a:t>3.3. Lập trình tương tác MySQL Server</a:t>
              </a:r>
              <a:endParaRPr lang="en-US" sz="2800" b="1" dirty="0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2CBBC874-A008-64FC-5F6B-1893FE66EC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840218EA-C947-9CC2-FC5B-74A4274A022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ADF32B15-E0A3-85BA-A110-881949A077A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F139628E-D143-ABF1-C46F-B0D722CE124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6383B6B-09F9-E920-F328-E071797A2032}"/>
              </a:ext>
            </a:extLst>
          </p:cNvPr>
          <p:cNvSpPr txBox="1"/>
          <p:nvPr/>
        </p:nvSpPr>
        <p:spPr>
          <a:xfrm>
            <a:off x="502810" y="900425"/>
            <a:ext cx="66010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MYSQL và PyQt 6 Interaction with Chart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BEB29-BFBE-B858-5758-79946FE765BC}"/>
              </a:ext>
            </a:extLst>
          </p:cNvPr>
          <p:cNvSpPr txBox="1"/>
          <p:nvPr/>
        </p:nvSpPr>
        <p:spPr>
          <a:xfrm>
            <a:off x="6765010" y="900425"/>
            <a:ext cx="502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https://tranduythanh.com/datasets/salesdatabase.rar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1FCE66-1537-FABD-F7D0-420B54860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76" y="1608336"/>
            <a:ext cx="2745159" cy="36413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7C7DC6-5DDF-C91E-BD69-CA3CAAC1EB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8695" y="2661483"/>
            <a:ext cx="3778614" cy="36335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838AEC-8D89-2D30-A32C-EEEC1819C4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0478" y="1220698"/>
            <a:ext cx="3819940" cy="2724816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8EB3350-F20E-9923-133B-8F23EA27643C}"/>
              </a:ext>
            </a:extLst>
          </p:cNvPr>
          <p:cNvCxnSpPr>
            <a:cxnSpLocks/>
          </p:cNvCxnSpPr>
          <p:nvPr/>
        </p:nvCxnSpPr>
        <p:spPr>
          <a:xfrm flipV="1">
            <a:off x="2460406" y="2909454"/>
            <a:ext cx="1084728" cy="112718"/>
          </a:xfrm>
          <a:prstGeom prst="bentConnector3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7C0B6209-25E2-6C15-1594-53A8E18D2FC7}"/>
              </a:ext>
            </a:extLst>
          </p:cNvPr>
          <p:cNvCxnSpPr>
            <a:cxnSpLocks/>
          </p:cNvCxnSpPr>
          <p:nvPr/>
        </p:nvCxnSpPr>
        <p:spPr>
          <a:xfrm flipV="1">
            <a:off x="5939440" y="2452646"/>
            <a:ext cx="1468750" cy="1418052"/>
          </a:xfrm>
          <a:prstGeom prst="bentConnector3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9711393A-4F52-24D9-B79E-E81CBD9073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8973" y="4039133"/>
            <a:ext cx="3819940" cy="260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06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E60926C8-D366-FE84-F978-0CA3CB46A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03C68687-131A-8525-BE94-EAD5E2E57F3F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E08AC6BF-AE6D-DD67-E5F4-CC012592AC9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98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4C4C264-E5B5-B1E0-43E1-029B1B673DDB}"/>
              </a:ext>
            </a:extLst>
          </p:cNvPr>
          <p:cNvGrpSpPr/>
          <p:nvPr/>
        </p:nvGrpSpPr>
        <p:grpSpPr>
          <a:xfrm>
            <a:off x="152400" y="304948"/>
            <a:ext cx="6721098" cy="508000"/>
            <a:chOff x="789624" y="1191463"/>
            <a:chExt cx="6721098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5DA493CE-CC5C-F29D-0166-CBD922D2236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6520122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vi-VN" sz="2800" b="1">
                  <a:latin typeface="Cambria" panose="02040503050406030204" pitchFamily="18" charset="0"/>
                </a:rPr>
                <a:t>3.3. Lập trình tương tác MySQL Server</a:t>
              </a:r>
              <a:endParaRPr lang="en-US" sz="2800" b="1" dirty="0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5598EB96-EF86-F5D4-5CAA-CA260F1CA3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3D4B577E-7DAC-BA3C-7DAF-FAEFF5ABBE2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3702B252-41F3-9F15-7711-FEDC4118E50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38394729-65B5-E2BA-0B2E-C77B8399BE8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7257206-08BC-C902-8DB9-DB1C4DE81EB9}"/>
              </a:ext>
            </a:extLst>
          </p:cNvPr>
          <p:cNvSpPr txBox="1"/>
          <p:nvPr/>
        </p:nvSpPr>
        <p:spPr>
          <a:xfrm>
            <a:off x="502810" y="900425"/>
            <a:ext cx="66010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MYSQL và PyQt 6 Interaction with Chart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83DF8F-F664-3AE5-54A6-3AD3DA5E5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521" y="1480345"/>
            <a:ext cx="4222193" cy="454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2824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E0B7475B-F348-6C41-8FBC-6FABEA923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A24344B4-153E-8B8C-ECA1-65BBD58D7DB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FDC55325-B834-19DA-EF2F-CD5D2406CAE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99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E4A788-0227-1845-CAFE-F4FFBA799465}"/>
              </a:ext>
            </a:extLst>
          </p:cNvPr>
          <p:cNvGrpSpPr/>
          <p:nvPr/>
        </p:nvGrpSpPr>
        <p:grpSpPr>
          <a:xfrm>
            <a:off x="152400" y="304948"/>
            <a:ext cx="6721098" cy="508000"/>
            <a:chOff x="789624" y="1191463"/>
            <a:chExt cx="6721098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5E2FC311-15F7-058C-A37C-504D85A775C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6520122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vi-VN" sz="2800" b="1">
                  <a:latin typeface="Cambria" panose="02040503050406030204" pitchFamily="18" charset="0"/>
                </a:rPr>
                <a:t>3.3. Lập trình tương tác MySQL Server</a:t>
              </a:r>
              <a:endParaRPr lang="en-US" sz="2800" b="1" dirty="0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A654672C-EDDD-27FD-747B-0A1166D501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0DFB974E-B6E6-3705-1157-1342FA1B6B0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C1A9D038-E4B0-BF18-87A3-F3D70F641DA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8039BA21-8EAB-B4C0-BAF1-D80C60E455A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3CCD360-6A92-775D-08D0-79CA94C84C60}"/>
              </a:ext>
            </a:extLst>
          </p:cNvPr>
          <p:cNvSpPr txBox="1"/>
          <p:nvPr/>
        </p:nvSpPr>
        <p:spPr>
          <a:xfrm>
            <a:off x="502810" y="900425"/>
            <a:ext cx="66010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MYSQL và PyQt 6 Interaction with Chart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688140-C863-8E66-02F0-11DCDAB37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261" y="1391727"/>
            <a:ext cx="8243496" cy="498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860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1412</TotalTime>
  <Words>5107</Words>
  <Application>Microsoft Office PowerPoint</Application>
  <PresentationFormat>Widescreen</PresentationFormat>
  <Paragraphs>472</Paragraphs>
  <Slides>114</Slides>
  <Notes>114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23" baseType="lpstr">
      <vt:lpstr>Lato</vt:lpstr>
      <vt:lpstr>Calibri</vt:lpstr>
      <vt:lpstr>Cambria</vt:lpstr>
      <vt:lpstr>Arial</vt:lpstr>
      <vt:lpstr>Times New Roman</vt:lpstr>
      <vt:lpstr>Lato Black</vt:lpstr>
      <vt:lpstr>Wingdings</vt:lpstr>
      <vt:lpstr>Arial Unicode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Pí Yeah</dc:creator>
  <cp:lastModifiedBy>Trần Thanh</cp:lastModifiedBy>
  <cp:revision>596</cp:revision>
  <dcterms:created xsi:type="dcterms:W3CDTF">2022-12-02T04:21:00Z</dcterms:created>
  <dcterms:modified xsi:type="dcterms:W3CDTF">2025-09-04T10:05:39Z</dcterms:modified>
</cp:coreProperties>
</file>